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7"/>
  </p:notesMasterIdLst>
  <p:sldIdLst>
    <p:sldId id="256" r:id="rId2"/>
    <p:sldId id="257" r:id="rId3"/>
    <p:sldId id="285" r:id="rId4"/>
    <p:sldId id="330" r:id="rId5"/>
    <p:sldId id="411" r:id="rId6"/>
    <p:sldId id="331"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4" r:id="rId20"/>
    <p:sldId id="345" r:id="rId21"/>
    <p:sldId id="346" r:id="rId22"/>
    <p:sldId id="347" r:id="rId23"/>
    <p:sldId id="349" r:id="rId24"/>
    <p:sldId id="292"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8" r:id="rId42"/>
    <p:sldId id="429" r:id="rId43"/>
    <p:sldId id="430" r:id="rId44"/>
    <p:sldId id="303" r:id="rId45"/>
    <p:sldId id="431" r:id="rId46"/>
    <p:sldId id="432" r:id="rId47"/>
    <p:sldId id="433" r:id="rId48"/>
    <p:sldId id="434" r:id="rId49"/>
    <p:sldId id="435" r:id="rId50"/>
    <p:sldId id="436" r:id="rId51"/>
    <p:sldId id="437" r:id="rId52"/>
    <p:sldId id="438" r:id="rId53"/>
    <p:sldId id="439" r:id="rId54"/>
    <p:sldId id="440" r:id="rId55"/>
    <p:sldId id="441" r:id="rId56"/>
  </p:sldIdLst>
  <p:sldSz cx="9144000" cy="5143500" type="screen16x9"/>
  <p:notesSz cx="6858000" cy="9144000"/>
  <p:embeddedFontLst>
    <p:embeddedFont>
      <p:font typeface="Corbel" panose="020B0503020204020204" pitchFamily="34" charset="0"/>
      <p:regular r:id="rId58"/>
      <p:bold r:id="rId59"/>
      <p:italic r:id="rId60"/>
      <p:boldItalic r:id="rId61"/>
    </p:embeddedFont>
    <p:embeddedFont>
      <p:font typeface="Consolas" panose="020B0609020204030204" pitchFamily="49" charset="0"/>
      <p:regular r:id="rId62"/>
      <p:bold r:id="rId63"/>
      <p:italic r:id="rId64"/>
      <p:boldItalic r:id="rId65"/>
    </p:embeddedFont>
    <p:embeddedFont>
      <p:font typeface="Wingdings 2" panose="05020102010507070707" pitchFamily="18" charset="2"/>
      <p:regular r:id="rId66"/>
    </p:embeddedFont>
    <p:embeddedFont>
      <p:font typeface="Raleway Light" panose="020B0604020202020204" charset="0"/>
      <p:regular r:id="rId67"/>
      <p:bold r:id="rId68"/>
      <p:italic r:id="rId69"/>
      <p:boldItalic r:id="rId70"/>
    </p:embeddedFont>
    <p:embeddedFont>
      <p:font typeface="Century Schoolbook" panose="02040604050505020304" pitchFamily="18" charset="0"/>
      <p:regular r:id="rId71"/>
      <p:bold r:id="rId72"/>
      <p:italic r:id="rId73"/>
      <p:boldItalic r:id="rId74"/>
    </p:embeddedFont>
    <p:embeddedFont>
      <p:font typeface="Playfair Display" panose="020B0604020202020204" charset="0"/>
      <p:regular r:id="rId75"/>
      <p:bold r:id="rId76"/>
      <p:italic r:id="rId77"/>
      <p:boldItalic r:id="rId78"/>
    </p:embeddedFont>
    <p:embeddedFont>
      <p:font typeface="Calibri" panose="020F050202020403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718D136-88ED-44B4-9BA8-2D4BABA51C7E}">
          <p14:sldIdLst>
            <p14:sldId id="256"/>
            <p14:sldId id="257"/>
          </p14:sldIdLst>
        </p14:section>
        <p14:section name="CUDA Basics" id="{3F14F85E-49E7-407D-9E88-38B96FA1EE5C}">
          <p14:sldIdLst>
            <p14:sldId id="285"/>
            <p14:sldId id="330"/>
            <p14:sldId id="411"/>
            <p14:sldId id="331"/>
            <p14:sldId id="332"/>
            <p14:sldId id="333"/>
            <p14:sldId id="334"/>
            <p14:sldId id="335"/>
            <p14:sldId id="336"/>
            <p14:sldId id="337"/>
            <p14:sldId id="338"/>
            <p14:sldId id="339"/>
            <p14:sldId id="340"/>
            <p14:sldId id="341"/>
            <p14:sldId id="342"/>
            <p14:sldId id="343"/>
            <p14:sldId id="344"/>
            <p14:sldId id="345"/>
            <p14:sldId id="346"/>
            <p14:sldId id="347"/>
            <p14:sldId id="349"/>
          </p14:sldIdLst>
        </p14:section>
        <p14:section name="CUDA Execution Model" id="{8486CC70-690C-40BF-AE13-D39D3504CC11}">
          <p14:sldIdLst>
            <p14:sldId id="292"/>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Lst>
        </p14:section>
        <p14:section name="Profiling Tools" id="{F21ABCA8-87B2-4048-8688-B26FE3402DB0}">
          <p14:sldIdLst>
            <p14:sldId id="303"/>
            <p14:sldId id="431"/>
            <p14:sldId id="432"/>
            <p14:sldId id="433"/>
            <p14:sldId id="434"/>
            <p14:sldId id="435"/>
            <p14:sldId id="436"/>
            <p14:sldId id="437"/>
            <p14:sldId id="438"/>
            <p14:sldId id="439"/>
            <p14:sldId id="440"/>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687A9-448E-476E-A0C0-3782B2B46290}">
  <a:tblStyle styleId="{36B687A9-448E-476E-A0C0-3782B2B4629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1" d="100"/>
          <a:sy n="131" d="100"/>
        </p:scale>
        <p:origin x="35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Google Shape;8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dpi="0" rotWithShape="1">
          <a:blip r:embed="rId2">
            <a:lum/>
          </a:blip>
          <a:srcRect/>
          <a:stretch>
            <a:fillRect t="-39000" b="-39000"/>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lstStyle>
            <a:lvl1pPr lvl="0" algn="l">
              <a:spcBef>
                <a:spcPts val="0"/>
              </a:spcBef>
              <a:spcAft>
                <a:spcPts val="0"/>
              </a:spcAft>
              <a:buClr>
                <a:srgbClr val="FFFFFF"/>
              </a:buClr>
              <a:buSzPts val="4800"/>
              <a:buNone/>
              <a:defRPr sz="4800">
                <a:solidFill>
                  <a:srgbClr val="FFFFFF"/>
                </a:solidFill>
              </a:defRPr>
            </a:lvl1pPr>
            <a:lvl2pPr lvl="1" algn="l">
              <a:spcBef>
                <a:spcPts val="0"/>
              </a:spcBef>
              <a:spcAft>
                <a:spcPts val="0"/>
              </a:spcAft>
              <a:buClr>
                <a:srgbClr val="FFFFFF"/>
              </a:buClr>
              <a:buSzPts val="4800"/>
              <a:buNone/>
              <a:defRPr sz="4800">
                <a:solidFill>
                  <a:srgbClr val="FFFFFF"/>
                </a:solidFill>
              </a:defRPr>
            </a:lvl2pPr>
            <a:lvl3pPr lvl="2" algn="l">
              <a:spcBef>
                <a:spcPts val="0"/>
              </a:spcBef>
              <a:spcAft>
                <a:spcPts val="0"/>
              </a:spcAft>
              <a:buClr>
                <a:srgbClr val="FFFFFF"/>
              </a:buClr>
              <a:buSzPts val="4800"/>
              <a:buNone/>
              <a:defRPr sz="4800">
                <a:solidFill>
                  <a:srgbClr val="FFFFFF"/>
                </a:solidFill>
              </a:defRPr>
            </a:lvl3pPr>
            <a:lvl4pPr lvl="3" algn="l">
              <a:spcBef>
                <a:spcPts val="0"/>
              </a:spcBef>
              <a:spcAft>
                <a:spcPts val="0"/>
              </a:spcAft>
              <a:buClr>
                <a:srgbClr val="FFFFFF"/>
              </a:buClr>
              <a:buSzPts val="4800"/>
              <a:buNone/>
              <a:defRPr sz="4800">
                <a:solidFill>
                  <a:srgbClr val="FFFFFF"/>
                </a:solidFill>
              </a:defRPr>
            </a:lvl4pPr>
            <a:lvl5pPr lvl="4" algn="l">
              <a:spcBef>
                <a:spcPts val="0"/>
              </a:spcBef>
              <a:spcAft>
                <a:spcPts val="0"/>
              </a:spcAft>
              <a:buClr>
                <a:srgbClr val="FFFFFF"/>
              </a:buClr>
              <a:buSzPts val="4800"/>
              <a:buNone/>
              <a:defRPr sz="4800">
                <a:solidFill>
                  <a:srgbClr val="FFFFFF"/>
                </a:solidFill>
              </a:defRPr>
            </a:lvl5pPr>
            <a:lvl6pPr lvl="5" algn="l">
              <a:spcBef>
                <a:spcPts val="0"/>
              </a:spcBef>
              <a:spcAft>
                <a:spcPts val="0"/>
              </a:spcAft>
              <a:buClr>
                <a:srgbClr val="FFFFFF"/>
              </a:buClr>
              <a:buSzPts val="4800"/>
              <a:buNone/>
              <a:defRPr sz="4800">
                <a:solidFill>
                  <a:srgbClr val="FFFFFF"/>
                </a:solidFill>
              </a:defRPr>
            </a:lvl6pPr>
            <a:lvl7pPr lvl="6" algn="l">
              <a:spcBef>
                <a:spcPts val="0"/>
              </a:spcBef>
              <a:spcAft>
                <a:spcPts val="0"/>
              </a:spcAft>
              <a:buClr>
                <a:srgbClr val="FFFFFF"/>
              </a:buClr>
              <a:buSzPts val="4800"/>
              <a:buNone/>
              <a:defRPr sz="4800">
                <a:solidFill>
                  <a:srgbClr val="FFFFFF"/>
                </a:solidFill>
              </a:defRPr>
            </a:lvl7pPr>
            <a:lvl8pPr lvl="7" algn="l">
              <a:spcBef>
                <a:spcPts val="0"/>
              </a:spcBef>
              <a:spcAft>
                <a:spcPts val="0"/>
              </a:spcAft>
              <a:buClr>
                <a:srgbClr val="FFFFFF"/>
              </a:buClr>
              <a:buSzPts val="4800"/>
              <a:buNone/>
              <a:defRPr sz="4800">
                <a:solidFill>
                  <a:srgbClr val="FFFFFF"/>
                </a:solidFill>
              </a:defRPr>
            </a:lvl8pPr>
            <a:lvl9pPr lvl="8" algn="l">
              <a:spcBef>
                <a:spcPts val="0"/>
              </a:spcBef>
              <a:spcAft>
                <a:spcPts val="0"/>
              </a:spcAft>
              <a:buClr>
                <a:srgbClr val="FFFFFF"/>
              </a:buClr>
              <a:buSzPts val="4800"/>
              <a:buNone/>
              <a:defRPr sz="4800">
                <a:solidFill>
                  <a:srgbClr val="FFFFFF"/>
                </a:solidFill>
              </a:defRPr>
            </a:lvl9pPr>
          </a:lstStyle>
          <a:p>
            <a:endParaRPr/>
          </a:p>
        </p:txBody>
      </p:sp>
      <p:sp>
        <p:nvSpPr>
          <p:cNvPr id="11" name="Google Shape;11;p2"/>
          <p:cNvSpPr/>
          <p:nvPr/>
        </p:nvSpPr>
        <p:spPr>
          <a:xfrm rot="-5400000">
            <a:off x="4466275" y="-1238838"/>
            <a:ext cx="211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rot="10800000" flipH="1">
            <a:off x="0" y="3420048"/>
            <a:ext cx="9144000" cy="173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dpi="0" rotWithShape="1">
          <a:blip r:embed="rId2">
            <a:lum/>
          </a:blip>
          <a:srcRect/>
          <a:stretch>
            <a:fillRect t="-39000" b="-39000"/>
          </a:stretch>
        </a:blipFill>
        <a:effectLst/>
      </p:bgPr>
    </p:bg>
    <p:spTree>
      <p:nvGrpSpPr>
        <p:cNvPr id="1" name="Shape 13"/>
        <p:cNvGrpSpPr/>
        <p:nvPr/>
      </p:nvGrpSpPr>
      <p:grpSpPr>
        <a:xfrm>
          <a:off x="0" y="0"/>
          <a:ext cx="0" cy="0"/>
          <a:chOff x="0" y="0"/>
          <a:chExt cx="0" cy="0"/>
        </a:xfrm>
      </p:grpSpPr>
      <p:sp>
        <p:nvSpPr>
          <p:cNvPr id="14" name="Google Shape;14;p3"/>
          <p:cNvSpPr/>
          <p:nvPr/>
        </p:nvSpPr>
        <p:spPr>
          <a:xfrm rot="-5400000">
            <a:off x="4497775" y="-2041588"/>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 name="Google Shape;15;p3"/>
          <p:cNvSpPr/>
          <p:nvPr/>
        </p:nvSpPr>
        <p:spPr>
          <a:xfrm rot="10800000" flipH="1">
            <a:off x="0" y="2571593"/>
            <a:ext cx="9144000" cy="2571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3"/>
          <p:cNvSpPr txBox="1">
            <a:spLocks noGrp="1"/>
          </p:cNvSpPr>
          <p:nvPr>
            <p:ph type="ctrTitle"/>
          </p:nvPr>
        </p:nvSpPr>
        <p:spPr>
          <a:xfrm>
            <a:off x="685800" y="3031150"/>
            <a:ext cx="4558200" cy="1159800"/>
          </a:xfrm>
          <a:prstGeom prst="rect">
            <a:avLst/>
          </a:prstGeom>
        </p:spPr>
        <p:txBody>
          <a:bodyPr spcFirstLastPara="1" wrap="square" lIns="91425" tIns="91425" rIns="91425" bIns="91425" anchor="ctr" anchorCtr="0"/>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685800" y="4135454"/>
            <a:ext cx="45582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26;p5"/>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 name="Google Shape;27;p5"/>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5"/>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9" name="Google Shape;29;p5"/>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30" name="Google Shape;30;p5"/>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sz="32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dirty="0"/>
          </a:p>
        </p:txBody>
      </p:sp>
      <p:sp>
        <p:nvSpPr>
          <p:cNvPr id="31" name="Google Shape;31;p5"/>
          <p:cNvSpPr txBox="1">
            <a:spLocks noGrp="1"/>
          </p:cNvSpPr>
          <p:nvPr>
            <p:ph type="body" idx="1"/>
          </p:nvPr>
        </p:nvSpPr>
        <p:spPr>
          <a:xfrm>
            <a:off x="-126" y="1352327"/>
            <a:ext cx="9143999" cy="3123073"/>
          </a:xfrm>
          <a:prstGeom prst="rect">
            <a:avLst/>
          </a:prstGeom>
        </p:spPr>
        <p:txBody>
          <a:bodyPr spcFirstLastPara="1" wrap="square" lIns="91425" tIns="91425" rIns="91425" bIns="91425" anchor="t" anchorCtr="0"/>
          <a:lstStyle>
            <a:lvl1pPr marL="457200" lvl="0" indent="-330200">
              <a:lnSpc>
                <a:spcPct val="100000"/>
              </a:lnSpc>
              <a:spcBef>
                <a:spcPts val="600"/>
              </a:spcBef>
              <a:spcAft>
                <a:spcPts val="0"/>
              </a:spcAft>
              <a:buSzPts val="1600"/>
              <a:buFont typeface="Arial" panose="020B0604020202020204" pitchFamily="34" charset="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2" name="Google Shape;32;p5"/>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0" name="Picture 2" descr="Tandem">
            <a:extLst>
              <a:ext uri="{FF2B5EF4-FFF2-40B4-BE49-F238E27FC236}">
                <a16:creationId xmlns:a16="http://schemas.microsoft.com/office/drawing/2014/main" id="{04D24453-10A3-4E6E-A5A1-7484FB288BD5}"/>
              </a:ext>
            </a:extLst>
          </p:cNvPr>
          <p:cNvPicPr>
            <a:picLocks noChangeAspect="1" noChangeArrowheads="1"/>
          </p:cNvPicPr>
          <p:nvPr userDrawn="1"/>
        </p:nvPicPr>
        <p:blipFill>
          <a:blip r:embed="rId2">
            <a:biLevel thresh="75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tx2">
            <a:lumMod val="75000"/>
            <a:alpha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593575" y="4813750"/>
            <a:ext cx="7956600" cy="329700"/>
          </a:xfrm>
          <a:prstGeom prst="rect">
            <a:avLst/>
          </a:prstGeom>
          <a:noFill/>
          <a:ln>
            <a:noFill/>
          </a:ln>
        </p:spPr>
        <p:txBody>
          <a:bodyPr spcFirstLastPara="1" wrap="square" lIns="91425" tIns="91425" rIns="91425" bIns="91425" anchor="ctr" anchorCtr="0">
            <a:noAutofit/>
          </a:bodyPr>
          <a:lstStyle>
            <a:lvl1pPr lvl="0" algn="ctr">
              <a:buNone/>
              <a:defRPr sz="1000">
                <a:solidFill>
                  <a:srgbClr val="666666"/>
                </a:solidFill>
                <a:latin typeface="Playfair Display"/>
                <a:ea typeface="Playfair Display"/>
                <a:cs typeface="Playfair Display"/>
                <a:sym typeface="Playfair Display"/>
              </a:defRPr>
            </a:lvl1pPr>
            <a:lvl2pPr lvl="1" algn="ctr">
              <a:buNone/>
              <a:defRPr sz="1000">
                <a:solidFill>
                  <a:srgbClr val="666666"/>
                </a:solidFill>
                <a:latin typeface="Playfair Display"/>
                <a:ea typeface="Playfair Display"/>
                <a:cs typeface="Playfair Display"/>
                <a:sym typeface="Playfair Display"/>
              </a:defRPr>
            </a:lvl2pPr>
            <a:lvl3pPr lvl="2" algn="ctr">
              <a:buNone/>
              <a:defRPr sz="1000">
                <a:solidFill>
                  <a:srgbClr val="666666"/>
                </a:solidFill>
                <a:latin typeface="Playfair Display"/>
                <a:ea typeface="Playfair Display"/>
                <a:cs typeface="Playfair Display"/>
                <a:sym typeface="Playfair Display"/>
              </a:defRPr>
            </a:lvl3pPr>
            <a:lvl4pPr lvl="3" algn="ctr">
              <a:buNone/>
              <a:defRPr sz="1000">
                <a:solidFill>
                  <a:srgbClr val="666666"/>
                </a:solidFill>
                <a:latin typeface="Playfair Display"/>
                <a:ea typeface="Playfair Display"/>
                <a:cs typeface="Playfair Display"/>
                <a:sym typeface="Playfair Display"/>
              </a:defRPr>
            </a:lvl4pPr>
            <a:lvl5pPr lvl="4" algn="ctr">
              <a:buNone/>
              <a:defRPr sz="1000">
                <a:solidFill>
                  <a:srgbClr val="666666"/>
                </a:solidFill>
                <a:latin typeface="Playfair Display"/>
                <a:ea typeface="Playfair Display"/>
                <a:cs typeface="Playfair Display"/>
                <a:sym typeface="Playfair Display"/>
              </a:defRPr>
            </a:lvl5pPr>
            <a:lvl6pPr lvl="5" algn="ctr">
              <a:buNone/>
              <a:defRPr sz="1000">
                <a:solidFill>
                  <a:srgbClr val="666666"/>
                </a:solidFill>
                <a:latin typeface="Playfair Display"/>
                <a:ea typeface="Playfair Display"/>
                <a:cs typeface="Playfair Display"/>
                <a:sym typeface="Playfair Display"/>
              </a:defRPr>
            </a:lvl6pPr>
            <a:lvl7pPr lvl="6" algn="ctr">
              <a:buNone/>
              <a:defRPr sz="1000">
                <a:solidFill>
                  <a:srgbClr val="666666"/>
                </a:solidFill>
                <a:latin typeface="Playfair Display"/>
                <a:ea typeface="Playfair Display"/>
                <a:cs typeface="Playfair Display"/>
                <a:sym typeface="Playfair Display"/>
              </a:defRPr>
            </a:lvl7pPr>
            <a:lvl8pPr lvl="7" algn="ctr">
              <a:buNone/>
              <a:defRPr sz="1000">
                <a:solidFill>
                  <a:srgbClr val="666666"/>
                </a:solidFill>
                <a:latin typeface="Playfair Display"/>
                <a:ea typeface="Playfair Display"/>
                <a:cs typeface="Playfair Display"/>
                <a:sym typeface="Playfair Display"/>
              </a:defRPr>
            </a:lvl8pPr>
            <a:lvl9pPr lvl="8" algn="ctr">
              <a:buNone/>
              <a:defRPr sz="1000">
                <a:solidFill>
                  <a:srgbClr val="666666"/>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593575" y="0"/>
            <a:ext cx="7956600" cy="6762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endParaRPr dirty="0"/>
          </a:p>
        </p:txBody>
      </p:sp>
      <p:sp>
        <p:nvSpPr>
          <p:cNvPr id="8" name="Google Shape;8;p1"/>
          <p:cNvSpPr txBox="1">
            <a:spLocks noGrp="1"/>
          </p:cNvSpPr>
          <p:nvPr>
            <p:ph type="body" idx="1"/>
          </p:nvPr>
        </p:nvSpPr>
        <p:spPr>
          <a:xfrm>
            <a:off x="593575" y="1823700"/>
            <a:ext cx="7956600" cy="2651700"/>
          </a:xfrm>
          <a:prstGeom prst="rect">
            <a:avLst/>
          </a:prstGeom>
          <a:noFill/>
          <a:ln>
            <a:noFill/>
          </a:ln>
        </p:spPr>
        <p:txBody>
          <a:bodyPr spcFirstLastPara="1" wrap="square" lIns="91425" tIns="91425" rIns="91425" bIns="91425" anchor="t" anchorCtr="0"/>
          <a:lstStyle>
            <a:lvl1pPr marL="457200" lvl="0" indent="-330200">
              <a:lnSpc>
                <a:spcPct val="150000"/>
              </a:lnSpc>
              <a:spcBef>
                <a:spcPts val="60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1pPr>
            <a:lvl2pPr marL="914400" lvl="1"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2pPr>
            <a:lvl3pPr marL="1371600" lvl="2"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3pPr>
            <a:lvl4pPr marL="1828800" lvl="3"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4pPr>
            <a:lvl5pPr marL="2286000" lvl="4"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5pPr>
            <a:lvl6pPr marL="2743200" lvl="5"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6pPr>
            <a:lvl7pPr marL="3200400" lvl="6"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7pPr>
            <a:lvl8pPr marL="3657600" lvl="7"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8pPr>
            <a:lvl9pPr marL="4114800" lvl="8"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9pPr>
          </a:lstStyle>
          <a:p>
            <a:endParaRPr/>
          </a:p>
        </p:txBody>
      </p:sp>
      <p:pic>
        <p:nvPicPr>
          <p:cNvPr id="5" name="Picture 2" descr="Tandem">
            <a:extLst>
              <a:ext uri="{FF2B5EF4-FFF2-40B4-BE49-F238E27FC236}">
                <a16:creationId xmlns:a16="http://schemas.microsoft.com/office/drawing/2014/main" id="{E5DB26DB-5684-4C70-9FC0-C35E0DFB661C}"/>
              </a:ext>
            </a:extLst>
          </p:cNvPr>
          <p:cNvPicPr>
            <a:picLocks noChangeAspect="1" noChangeArrowheads="1"/>
          </p:cNvPicPr>
          <p:nvPr userDrawn="1"/>
        </p:nvPicPr>
        <p:blipFill>
          <a:blip r:embed="rId5">
            <a:biLevel thresh="75000"/>
            <a:extLst>
              <a:ext uri="{BEBA8EAE-BF5A-486C-A8C5-ECC9F3942E4B}">
                <a14:imgProps xmlns:a14="http://schemas.microsoft.com/office/drawing/2010/main">
                  <a14:imgLayer r:embed="rId6">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GPU Programming </a:t>
            </a:r>
            <a:r>
              <a:rPr lang="en-US" sz="1800" dirty="0"/>
              <a:t>(in CUDA)</a:t>
            </a:r>
            <a:endParaRPr dirty="0"/>
          </a:p>
        </p:txBody>
      </p:sp>
      <p:sp>
        <p:nvSpPr>
          <p:cNvPr id="3" name="Google Shape;111;p13">
            <a:extLst>
              <a:ext uri="{FF2B5EF4-FFF2-40B4-BE49-F238E27FC236}">
                <a16:creationId xmlns:a16="http://schemas.microsoft.com/office/drawing/2014/main" id="{3DD5E2D7-EDC6-4942-BEFB-24B4DDBBB40D}"/>
              </a:ext>
            </a:extLst>
          </p:cNvPr>
          <p:cNvSpPr/>
          <p:nvPr/>
        </p:nvSpPr>
        <p:spPr>
          <a:xfrm>
            <a:off x="685798" y="3519461"/>
            <a:ext cx="8306339"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Playfair Display"/>
                <a:ea typeface="Playfair Display"/>
                <a:cs typeface="Playfair Display"/>
                <a:sym typeface="Playfair Display"/>
              </a:rPr>
              <a:t>Julian Gutierrez</a:t>
            </a:r>
          </a:p>
        </p:txBody>
      </p:sp>
      <p:pic>
        <p:nvPicPr>
          <p:cNvPr id="4" name="Picture 2" descr="Tandem">
            <a:extLst>
              <a:ext uri="{FF2B5EF4-FFF2-40B4-BE49-F238E27FC236}">
                <a16:creationId xmlns:a16="http://schemas.microsoft.com/office/drawing/2014/main" id="{2484E6E1-F171-4DC6-92B8-3C78606A9B03}"/>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295829" y="4204260"/>
            <a:ext cx="2286000" cy="48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C82FA3-C2B3-45AC-8D8B-FDEC06D1FF79}"/>
              </a:ext>
            </a:extLst>
          </p:cNvPr>
          <p:cNvSpPr/>
          <p:nvPr/>
        </p:nvSpPr>
        <p:spPr>
          <a:xfrm>
            <a:off x="7575942" y="2907497"/>
            <a:ext cx="1568058" cy="523220"/>
          </a:xfrm>
          <a:prstGeom prst="rect">
            <a:avLst/>
          </a:prstGeom>
        </p:spPr>
        <p:txBody>
          <a:bodyPr wrap="none">
            <a:spAutoFit/>
          </a:bodyPr>
          <a:lstStyle/>
          <a:p>
            <a:pPr lvl="0" algn="r"/>
            <a:r>
              <a:rPr lang="en-US" sz="2800" dirty="0">
                <a:solidFill>
                  <a:schemeClr val="bg1"/>
                </a:solidFill>
                <a:latin typeface="Playfair Display"/>
                <a:ea typeface="Playfair Display"/>
                <a:cs typeface="Playfair Display"/>
                <a:sym typeface="Playfair Display"/>
              </a:rPr>
              <a:t>Fall 2018</a:t>
            </a:r>
          </a:p>
        </p:txBody>
      </p:sp>
      <p:cxnSp>
        <p:nvCxnSpPr>
          <p:cNvPr id="6" name="Straight Connector 5">
            <a:extLst>
              <a:ext uri="{FF2B5EF4-FFF2-40B4-BE49-F238E27FC236}">
                <a16:creationId xmlns:a16="http://schemas.microsoft.com/office/drawing/2014/main" id="{AABB6642-534C-43DF-8443-56C0CBA7F1DF}"/>
              </a:ext>
            </a:extLst>
          </p:cNvPr>
          <p:cNvCxnSpPr>
            <a:cxnSpLocks/>
          </p:cNvCxnSpPr>
          <p:nvPr/>
        </p:nvCxnSpPr>
        <p:spPr>
          <a:xfrm>
            <a:off x="685798" y="4056185"/>
            <a:ext cx="7789987"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A32696A-EBD5-4811-BF7D-0AFEE2AB0591}"/>
              </a:ext>
            </a:extLst>
          </p:cNvPr>
          <p:cNvSpPr/>
          <p:nvPr/>
        </p:nvSpPr>
        <p:spPr>
          <a:xfrm>
            <a:off x="685798" y="4119625"/>
            <a:ext cx="1241045" cy="400110"/>
          </a:xfrm>
          <a:prstGeom prst="rect">
            <a:avLst/>
          </a:prstGeom>
        </p:spPr>
        <p:txBody>
          <a:bodyPr wrap="none">
            <a:spAutoFit/>
          </a:bodyPr>
          <a:lstStyle/>
          <a:p>
            <a:pPr lvl="0"/>
            <a:r>
              <a:rPr lang="en-US" sz="2000" dirty="0">
                <a:solidFill>
                  <a:schemeClr val="tx1"/>
                </a:solidFill>
                <a:latin typeface="Playfair Display"/>
                <a:ea typeface="Playfair Display"/>
                <a:cs typeface="Playfair Display"/>
                <a:sym typeface="Playfair Display"/>
              </a:rPr>
              <a:t>Session 2</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b="1" dirty="0"/>
              <a:t>Copy data from CPU to GPU (</a:t>
            </a:r>
            <a:r>
              <a:rPr lang="en-US" b="1" dirty="0" err="1"/>
              <a:t>cudaMemcpyHostToDevice</a:t>
            </a:r>
            <a:r>
              <a:rPr lang="en-US" b="1" dirty="0"/>
              <a:t>)</a:t>
            </a:r>
          </a:p>
          <a:p>
            <a:pPr marL="927100" lvl="1" indent="-342900">
              <a:lnSpc>
                <a:spcPct val="100000"/>
              </a:lnSpc>
              <a:buFont typeface="+mj-lt"/>
              <a:buAutoNum type="arabicPeriod"/>
            </a:pPr>
            <a:r>
              <a:rPr lang="en-US" dirty="0"/>
              <a:t>Invoke Kernels to operate over the GPU data (asynchronous call)</a:t>
            </a:r>
          </a:p>
          <a:p>
            <a:pPr marL="927100" lvl="1" indent="-342900">
              <a:lnSpc>
                <a:spcPct val="100000"/>
              </a:lnSpc>
              <a:buFont typeface="+mj-lt"/>
              <a:buAutoNum type="arabicPeriod"/>
            </a:pPr>
            <a:r>
              <a:rPr lang="en-US" dirty="0"/>
              <a:t>Copy data back from GPU to CPU (</a:t>
            </a:r>
            <a:r>
              <a:rPr lang="en-US" dirty="0" err="1"/>
              <a:t>cudaMemcpyDeviceToHost</a:t>
            </a:r>
            <a:r>
              <a:rPr lang="en-US" dirty="0"/>
              <a: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268599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b="1" dirty="0"/>
              <a:t>Copy data from CPU to GPU (</a:t>
            </a:r>
            <a:r>
              <a:rPr lang="en-US" b="1" dirty="0" err="1"/>
              <a:t>cudaMemcpyHostToDevice</a:t>
            </a:r>
            <a:r>
              <a:rPr lang="en-US" b="1" dirty="0"/>
              <a:t>)</a:t>
            </a:r>
          </a:p>
          <a:p>
            <a:pPr lvl="2">
              <a:lnSpc>
                <a:spcPct val="100000"/>
              </a:lnSpc>
            </a:pPr>
            <a:r>
              <a:rPr lang="en-US" dirty="0"/>
              <a:t>Allocate space</a:t>
            </a:r>
          </a:p>
          <a:p>
            <a:pPr lvl="1">
              <a:lnSpc>
                <a:spcPct val="100000"/>
              </a:lnSpc>
            </a:pPr>
            <a:endParaRPr lang="en-US" dirty="0"/>
          </a:p>
          <a:p>
            <a:pPr lvl="1">
              <a:lnSpc>
                <a:spcPct val="100000"/>
              </a:lnSpc>
            </a:pPr>
            <a:endParaRPr lang="en-US" dirty="0"/>
          </a:p>
          <a:p>
            <a:pPr lvl="2">
              <a:lnSpc>
                <a:spcPct val="100000"/>
              </a:lnSpc>
            </a:pPr>
            <a:r>
              <a:rPr lang="en-US" dirty="0"/>
              <a:t>Transfer data</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6" name="Rectangle 5">
            <a:extLst>
              <a:ext uri="{FF2B5EF4-FFF2-40B4-BE49-F238E27FC236}">
                <a16:creationId xmlns:a16="http://schemas.microsoft.com/office/drawing/2014/main" id="{50054208-6AA7-455F-BF7C-716DDCC7545A}"/>
              </a:ext>
            </a:extLst>
          </p:cNvPr>
          <p:cNvSpPr/>
          <p:nvPr/>
        </p:nvSpPr>
        <p:spPr>
          <a:xfrm>
            <a:off x="1044618" y="2571750"/>
            <a:ext cx="76290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cudaError_t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cudaMalloc</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 void**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devPtr</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size_t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size ) </a:t>
            </a:r>
          </a:p>
        </p:txBody>
      </p:sp>
      <p:sp>
        <p:nvSpPr>
          <p:cNvPr id="7" name="Rectangle 6">
            <a:extLst>
              <a:ext uri="{FF2B5EF4-FFF2-40B4-BE49-F238E27FC236}">
                <a16:creationId xmlns:a16="http://schemas.microsoft.com/office/drawing/2014/main" id="{9A9FF77C-080B-4436-AD97-CCFD61FD17EE}"/>
              </a:ext>
            </a:extLst>
          </p:cNvPr>
          <p:cNvSpPr/>
          <p:nvPr/>
        </p:nvSpPr>
        <p:spPr>
          <a:xfrm>
            <a:off x="1044618" y="3385075"/>
            <a:ext cx="73226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cudaError_t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cudaMemcpy</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 void*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dst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const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void*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src</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size_t</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count, </a:t>
            </a:r>
            <a:r>
              <a:rPr kumimoji="0" lang="en-US" sz="18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cudaMemcpyKind</a:t>
            </a:r>
            <a:r>
              <a:rPr kumimoji="0" lang="en-US" sz="18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kind ) </a:t>
            </a:r>
          </a:p>
        </p:txBody>
      </p:sp>
      <p:pic>
        <p:nvPicPr>
          <p:cNvPr id="8" name="Picture 7">
            <a:extLst>
              <a:ext uri="{FF2B5EF4-FFF2-40B4-BE49-F238E27FC236}">
                <a16:creationId xmlns:a16="http://schemas.microsoft.com/office/drawing/2014/main" id="{A31A17B1-2856-4DB6-9719-F89A0BDF6903}"/>
              </a:ext>
            </a:extLst>
          </p:cNvPr>
          <p:cNvPicPr>
            <a:picLocks noChangeAspect="1"/>
          </p:cNvPicPr>
          <p:nvPr/>
        </p:nvPicPr>
        <p:blipFill>
          <a:blip r:embed="rId2"/>
          <a:stretch>
            <a:fillRect/>
          </a:stretch>
        </p:blipFill>
        <p:spPr>
          <a:xfrm>
            <a:off x="2874044" y="4100145"/>
            <a:ext cx="3060080" cy="597252"/>
          </a:xfrm>
          <a:prstGeom prst="rect">
            <a:avLst/>
          </a:prstGeom>
        </p:spPr>
      </p:pic>
    </p:spTree>
    <p:extLst>
      <p:ext uri="{BB962C8B-B14F-4D97-AF65-F5344CB8AC3E}">
        <p14:creationId xmlns:p14="http://schemas.microsoft.com/office/powerpoint/2010/main" val="1117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marL="927100" lvl="1" indent="-342900">
              <a:lnSpc>
                <a:spcPct val="100000"/>
              </a:lnSpc>
              <a:buFont typeface="+mj-lt"/>
              <a:buAutoNum type="arabicPeriod"/>
            </a:pPr>
            <a:r>
              <a:rPr lang="en-US" dirty="0"/>
              <a:t>Copy data back from GPU to CPU (</a:t>
            </a:r>
            <a:r>
              <a:rPr lang="en-US" dirty="0" err="1"/>
              <a:t>cudaMemcpyDeviceToHost</a:t>
            </a:r>
            <a:r>
              <a:rPr lang="en-US" dirty="0"/>
              <a: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387023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lvl="2">
              <a:lnSpc>
                <a:spcPct val="100000"/>
              </a:lnSpc>
            </a:pPr>
            <a:r>
              <a:rPr lang="en-US" sz="1100" dirty="0"/>
              <a:t>Think about adding 2 vectors with a size of 1000 together:</a:t>
            </a:r>
          </a:p>
          <a:p>
            <a:pPr lvl="2">
              <a:lnSpc>
                <a:spcPct val="100000"/>
              </a:lnSpc>
            </a:pPr>
            <a:r>
              <a:rPr lang="en-US" sz="1100" dirty="0"/>
              <a:t>Ai + Bi = Ci</a:t>
            </a:r>
          </a:p>
          <a:p>
            <a:pPr lvl="2">
              <a:lnSpc>
                <a:spcPct val="100000"/>
              </a:lnSpc>
            </a:pPr>
            <a:r>
              <a:rPr lang="en-US" sz="1100" dirty="0"/>
              <a:t>How many threads would you ideally use?</a:t>
            </a:r>
          </a:p>
          <a:p>
            <a:pPr lvl="2">
              <a:lnSpc>
                <a:spcPct val="100000"/>
              </a:lnSpc>
            </a:pPr>
            <a:r>
              <a:rPr lang="en-US" sz="1100" dirty="0"/>
              <a:t>How do you divide the number of threads?</a:t>
            </a:r>
          </a:p>
          <a:p>
            <a:pPr lvl="2">
              <a:lnSpc>
                <a:spcPct val="100000"/>
              </a:lnSpc>
            </a:pPr>
            <a:r>
              <a:rPr lang="en-US" sz="1100" dirty="0"/>
              <a:t>What changes if you have a 2D array instead?</a:t>
            </a:r>
          </a:p>
          <a:p>
            <a:pPr lvl="2">
              <a:lnSpc>
                <a:spcPct val="100000"/>
              </a:lnSpc>
            </a:pPr>
            <a:r>
              <a:rPr lang="en-US" sz="1100" dirty="0"/>
              <a:t>What changes if the solution requires synchronization between certain threads?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6" name="Rectangle 5">
            <a:extLst>
              <a:ext uri="{FF2B5EF4-FFF2-40B4-BE49-F238E27FC236}">
                <a16:creationId xmlns:a16="http://schemas.microsoft.com/office/drawing/2014/main" id="{C0D56830-23D0-42B0-B082-40FF24831E61}"/>
              </a:ext>
            </a:extLst>
          </p:cNvPr>
          <p:cNvSpPr/>
          <p:nvPr/>
        </p:nvSpPr>
        <p:spPr>
          <a:xfrm>
            <a:off x="4905167" y="1552570"/>
            <a:ext cx="3811869" cy="3408092"/>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13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D56830-23D0-42B0-B082-40FF24831E61}"/>
              </a:ext>
            </a:extLst>
          </p:cNvPr>
          <p:cNvSpPr/>
          <p:nvPr/>
        </p:nvSpPr>
        <p:spPr>
          <a:xfrm>
            <a:off x="4905167" y="1552570"/>
            <a:ext cx="3811869" cy="3408092"/>
          </a:xfrm>
          <a:prstGeom prst="rect">
            <a:avLst/>
          </a:prstGeom>
          <a:blipFill dpi="0" rotWithShape="1">
            <a:blip r:embed="rId2">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lvl="2">
              <a:lnSpc>
                <a:spcPct val="100000"/>
              </a:lnSpc>
            </a:pPr>
            <a:r>
              <a:rPr lang="en-US" sz="1100" dirty="0"/>
              <a:t>Thread organization</a:t>
            </a:r>
          </a:p>
          <a:p>
            <a:pPr lvl="3">
              <a:lnSpc>
                <a:spcPct val="100000"/>
              </a:lnSpc>
            </a:pPr>
            <a:r>
              <a:rPr lang="en-US" sz="1100" dirty="0"/>
              <a:t>A Kernel call creates a Grid.</a:t>
            </a:r>
          </a:p>
          <a:p>
            <a:pPr lvl="3">
              <a:lnSpc>
                <a:spcPct val="100000"/>
              </a:lnSpc>
            </a:pPr>
            <a:r>
              <a:rPr lang="en-US" sz="1100" dirty="0"/>
              <a:t>Multiple blocks are combined to form a grid. All the blocks in the same grid contain the same number of threads.</a:t>
            </a:r>
          </a:p>
          <a:p>
            <a:pPr lvl="3">
              <a:lnSpc>
                <a:spcPct val="100000"/>
              </a:lnSpc>
            </a:pPr>
            <a:r>
              <a:rPr lang="en-US" sz="1100" dirty="0"/>
              <a:t>The threads of a block can be indexed using 1 Dimension (x), 2 Dimensions (</a:t>
            </a:r>
            <a:r>
              <a:rPr lang="en-US" sz="1100" dirty="0" err="1"/>
              <a:t>x,y</a:t>
            </a:r>
            <a:r>
              <a:rPr lang="en-US" sz="1100" dirty="0"/>
              <a:t>) or 3 Dimensions indexes (</a:t>
            </a:r>
            <a:r>
              <a:rPr lang="en-US" sz="1100" dirty="0" err="1"/>
              <a:t>x,y,z</a:t>
            </a:r>
            <a:r>
              <a:rPr lang="en-US" sz="1100" dirty="0"/>
              <a:t>) </a:t>
            </a:r>
          </a:p>
          <a:p>
            <a:pPr lvl="3">
              <a:lnSpc>
                <a:spcPct val="100000"/>
              </a:lnSpc>
            </a:pPr>
            <a:endParaRPr lang="en-US" sz="1100" dirty="0"/>
          </a:p>
          <a:p>
            <a:pPr lvl="3">
              <a:lnSpc>
                <a:spcPct val="100000"/>
              </a:lnSpc>
            </a:pPr>
            <a:r>
              <a:rPr lang="en-US" sz="1100" dirty="0"/>
              <a:t>Blocks Per Grid (Grid size)</a:t>
            </a:r>
          </a:p>
          <a:p>
            <a:pPr lvl="4">
              <a:lnSpc>
                <a:spcPct val="100000"/>
              </a:lnSpc>
            </a:pPr>
            <a:r>
              <a:rPr lang="en-US" sz="1100" dirty="0" err="1"/>
              <a:t>blockIdx.x</a:t>
            </a:r>
            <a:r>
              <a:rPr lang="en-US" sz="1100" dirty="0"/>
              <a:t>, </a:t>
            </a:r>
            <a:r>
              <a:rPr lang="en-US" sz="1100" dirty="0" err="1"/>
              <a:t>blockIdx.y</a:t>
            </a:r>
            <a:r>
              <a:rPr lang="en-US" sz="1100" dirty="0"/>
              <a:t>, </a:t>
            </a:r>
            <a:r>
              <a:rPr lang="en-US" sz="1100" dirty="0" err="1"/>
              <a:t>blockIdx.z</a:t>
            </a:r>
            <a:endParaRPr lang="en-US" sz="1100" dirty="0"/>
          </a:p>
          <a:p>
            <a:pPr lvl="4">
              <a:lnSpc>
                <a:spcPct val="100000"/>
              </a:lnSpc>
            </a:pPr>
            <a:r>
              <a:rPr lang="en-US" sz="1100" dirty="0" err="1"/>
              <a:t>gridDim.x</a:t>
            </a:r>
            <a:r>
              <a:rPr lang="en-US" sz="1100" dirty="0"/>
              <a:t>, </a:t>
            </a:r>
            <a:r>
              <a:rPr lang="en-US" sz="1100" dirty="0" err="1"/>
              <a:t>gridDim.y</a:t>
            </a:r>
            <a:r>
              <a:rPr lang="en-US" sz="1100" dirty="0"/>
              <a:t>, </a:t>
            </a:r>
            <a:r>
              <a:rPr lang="en-US" sz="1100" dirty="0" err="1"/>
              <a:t>gridDim.z</a:t>
            </a:r>
            <a:r>
              <a:rPr lang="en-US" sz="1100" dirty="0"/>
              <a:t> (measured in blocks)</a:t>
            </a:r>
          </a:p>
          <a:p>
            <a:pPr lvl="3">
              <a:lnSpc>
                <a:spcPct val="100000"/>
              </a:lnSpc>
            </a:pPr>
            <a:r>
              <a:rPr lang="en-US" sz="1100" dirty="0"/>
              <a:t>Threads Per Block (Block size)</a:t>
            </a:r>
          </a:p>
          <a:p>
            <a:pPr lvl="4">
              <a:lnSpc>
                <a:spcPct val="100000"/>
              </a:lnSpc>
            </a:pPr>
            <a:r>
              <a:rPr lang="en-US" sz="1100" dirty="0" err="1"/>
              <a:t>threadIdx.x</a:t>
            </a:r>
            <a:r>
              <a:rPr lang="en-US" sz="1100" dirty="0"/>
              <a:t>, </a:t>
            </a:r>
            <a:r>
              <a:rPr lang="en-US" sz="1100" dirty="0" err="1"/>
              <a:t>threadIdx.y</a:t>
            </a:r>
            <a:r>
              <a:rPr lang="en-US" sz="1100" dirty="0"/>
              <a:t>, </a:t>
            </a:r>
            <a:r>
              <a:rPr lang="en-US" sz="1100" dirty="0" err="1"/>
              <a:t>threadIdx.z</a:t>
            </a:r>
            <a:endParaRPr lang="en-US" sz="1100" dirty="0"/>
          </a:p>
          <a:p>
            <a:pPr lvl="4">
              <a:lnSpc>
                <a:spcPct val="100000"/>
              </a:lnSpc>
            </a:pPr>
            <a:r>
              <a:rPr lang="en-US" sz="1100" dirty="0" err="1"/>
              <a:t>blockDim.x</a:t>
            </a:r>
            <a:r>
              <a:rPr lang="en-US" sz="1100" dirty="0"/>
              <a:t>, </a:t>
            </a:r>
            <a:r>
              <a:rPr lang="en-US" sz="1100" dirty="0" err="1"/>
              <a:t>blockDim.y</a:t>
            </a:r>
            <a:r>
              <a:rPr lang="en-US" sz="1100" dirty="0"/>
              <a:t>, </a:t>
            </a:r>
            <a:r>
              <a:rPr lang="en-US" sz="1100" dirty="0" err="1"/>
              <a:t>blockDim.z</a:t>
            </a:r>
            <a:r>
              <a:rPr lang="en-US" sz="1100" dirty="0"/>
              <a:t> (measured in threads)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130106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D56830-23D0-42B0-B082-40FF24831E61}"/>
              </a:ext>
            </a:extLst>
          </p:cNvPr>
          <p:cNvSpPr/>
          <p:nvPr/>
        </p:nvSpPr>
        <p:spPr>
          <a:xfrm>
            <a:off x="4905167" y="1552570"/>
            <a:ext cx="3811869" cy="3408092"/>
          </a:xfrm>
          <a:prstGeom prst="rect">
            <a:avLst/>
          </a:prstGeom>
          <a:blipFill dpi="0" rotWithShape="1">
            <a:blip r:embed="rId2">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lvl="2">
              <a:lnSpc>
                <a:spcPct val="100000"/>
              </a:lnSpc>
            </a:pPr>
            <a:r>
              <a:rPr lang="en-US" sz="1100" dirty="0"/>
              <a:t>How do we define the number of blocks per grid, and threads per block?</a:t>
            </a:r>
          </a:p>
          <a:p>
            <a:pPr lvl="3">
              <a:lnSpc>
                <a:spcPct val="100000"/>
              </a:lnSpc>
            </a:pPr>
            <a:r>
              <a:rPr lang="en-US" sz="1100" dirty="0"/>
              <a:t>Consider the nature of the problem</a:t>
            </a:r>
          </a:p>
          <a:p>
            <a:pPr lvl="3">
              <a:lnSpc>
                <a:spcPct val="100000"/>
              </a:lnSpc>
            </a:pPr>
            <a:r>
              <a:rPr lang="en-US" sz="1100" dirty="0"/>
              <a:t>Consider the nature of the GPU architecture</a:t>
            </a:r>
          </a:p>
          <a:p>
            <a:pPr lvl="3">
              <a:lnSpc>
                <a:spcPct val="100000"/>
              </a:lnSpc>
            </a:pPr>
            <a:r>
              <a:rPr lang="en-US" sz="1100" dirty="0"/>
              <a:t>Use dim3 data type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7" name="Rectangle 6">
            <a:extLst>
              <a:ext uri="{FF2B5EF4-FFF2-40B4-BE49-F238E27FC236}">
                <a16:creationId xmlns:a16="http://schemas.microsoft.com/office/drawing/2014/main" id="{155B47AB-F4AB-4664-B8C5-7B1648543B58}"/>
              </a:ext>
            </a:extLst>
          </p:cNvPr>
          <p:cNvSpPr/>
          <p:nvPr/>
        </p:nvSpPr>
        <p:spPr>
          <a:xfrm>
            <a:off x="4655430" y="2127554"/>
            <a:ext cx="431134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dim3 block(32);</a:t>
            </a:r>
            <a:br>
              <a:rPr kumimoji="0" lang="en-US" sz="16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br>
            <a:r>
              <a:rPr kumimoji="0" lang="en-US" sz="16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dim3 grid(((nElem-1)/</a:t>
            </a:r>
            <a:r>
              <a:rPr kumimoji="0" lang="en-US" sz="16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block.x</a:t>
            </a:r>
            <a:r>
              <a:rPr kumimoji="0" lang="en-US" sz="16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)+1); </a:t>
            </a:r>
          </a:p>
        </p:txBody>
      </p:sp>
      <p:sp>
        <p:nvSpPr>
          <p:cNvPr id="8" name="Up Arrow Callout 7">
            <a:extLst>
              <a:ext uri="{FF2B5EF4-FFF2-40B4-BE49-F238E27FC236}">
                <a16:creationId xmlns:a16="http://schemas.microsoft.com/office/drawing/2014/main" id="{9A2FD5C9-F72F-4B58-BB58-EE99D05A0DCC}"/>
              </a:ext>
            </a:extLst>
          </p:cNvPr>
          <p:cNvSpPr/>
          <p:nvPr/>
        </p:nvSpPr>
        <p:spPr>
          <a:xfrm>
            <a:off x="4655430" y="2724553"/>
            <a:ext cx="4180808" cy="128001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tx1"/>
                </a:solidFill>
                <a:effectLst/>
                <a:uLnTx/>
                <a:uFillTx/>
                <a:latin typeface="Raleway Light" panose="020B0604020202020204" charset="0"/>
              </a:rPr>
              <a:t>Grid Size is a rounded up multiple of blocks, based on the parallel architecture of the GPU</a:t>
            </a:r>
          </a:p>
        </p:txBody>
      </p:sp>
    </p:spTree>
    <p:extLst>
      <p:ext uri="{BB962C8B-B14F-4D97-AF65-F5344CB8AC3E}">
        <p14:creationId xmlns:p14="http://schemas.microsoft.com/office/powerpoint/2010/main" val="308784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D56830-23D0-42B0-B082-40FF24831E61}"/>
              </a:ext>
            </a:extLst>
          </p:cNvPr>
          <p:cNvSpPr/>
          <p:nvPr/>
        </p:nvSpPr>
        <p:spPr>
          <a:xfrm>
            <a:off x="4905167" y="1552570"/>
            <a:ext cx="3811869" cy="3408092"/>
          </a:xfrm>
          <a:prstGeom prst="rect">
            <a:avLst/>
          </a:prstGeom>
          <a:blipFill dpi="0" rotWithShape="1">
            <a:blip r:embed="rId2">
              <a:alphaModFix amt="1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b="1" dirty="0"/>
              <a:t>Invoke Kernels to operate over the GPU data (asynchronous call)</a:t>
            </a:r>
          </a:p>
          <a:p>
            <a:pPr lvl="2">
              <a:lnSpc>
                <a:spcPct val="100000"/>
              </a:lnSpc>
            </a:pPr>
            <a:r>
              <a:rPr lang="en-US" sz="1100" dirty="0"/>
              <a:t>Invocation of the CUDA kernel from host will have triple-angle-brackets:</a:t>
            </a:r>
          </a:p>
          <a:p>
            <a:pPr lvl="2">
              <a:lnSpc>
                <a:spcPct val="100000"/>
              </a:lnSpc>
            </a:pPr>
            <a:endParaRPr lang="en-US" sz="1100" dirty="0"/>
          </a:p>
          <a:p>
            <a:pPr lvl="2">
              <a:lnSpc>
                <a:spcPct val="100000"/>
              </a:lnSpc>
            </a:pPr>
            <a:endParaRPr lang="en-US" sz="1100" dirty="0"/>
          </a:p>
          <a:p>
            <a:pPr lvl="2">
              <a:lnSpc>
                <a:spcPct val="100000"/>
              </a:lnSpc>
            </a:pPr>
            <a:endParaRPr lang="en-US" sz="1100" dirty="0"/>
          </a:p>
          <a:p>
            <a:pPr lvl="2">
              <a:lnSpc>
                <a:spcPct val="100000"/>
              </a:lnSpc>
            </a:pPr>
            <a:r>
              <a:rPr lang="en-US" sz="1100" dirty="0"/>
              <a:t>grid*block is the total number of threads launched for the kernel.</a:t>
            </a:r>
          </a:p>
          <a:p>
            <a:pPr lvl="3">
              <a:lnSpc>
                <a:spcPct val="100000"/>
              </a:lnSpc>
            </a:pPr>
            <a:endParaRPr lang="en-US" sz="1100" dirty="0"/>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9" name="Rectangle 8">
            <a:extLst>
              <a:ext uri="{FF2B5EF4-FFF2-40B4-BE49-F238E27FC236}">
                <a16:creationId xmlns:a16="http://schemas.microsoft.com/office/drawing/2014/main" id="{1FBA6DBE-438F-4306-8C99-7AA47D6969F3}"/>
              </a:ext>
            </a:extLst>
          </p:cNvPr>
          <p:cNvSpPr/>
          <p:nvPr/>
        </p:nvSpPr>
        <p:spPr>
          <a:xfrm>
            <a:off x="685399" y="3079179"/>
            <a:ext cx="866455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kernel_name</a:t>
            </a:r>
            <a:r>
              <a:rPr kumimoji="0" lang="en-US" sz="24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 &lt;&lt;&lt;grid, block&gt;&gt;&gt;(argument list); </a:t>
            </a:r>
          </a:p>
        </p:txBody>
      </p:sp>
    </p:spTree>
    <p:extLst>
      <p:ext uri="{BB962C8B-B14F-4D97-AF65-F5344CB8AC3E}">
        <p14:creationId xmlns:p14="http://schemas.microsoft.com/office/powerpoint/2010/main" val="160124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1"/>
          <a:lstStyle/>
          <a:p>
            <a:r>
              <a:rPr lang="en-US" dirty="0"/>
              <a:t>Kernel Invocation example</a:t>
            </a:r>
          </a:p>
          <a:p>
            <a:pPr lvl="1">
              <a:lnSpc>
                <a:spcPct val="100000"/>
              </a:lnSpc>
            </a:pPr>
            <a:r>
              <a:rPr lang="en-US" dirty="0"/>
              <a:t>How many threads are executed?</a:t>
            </a:r>
          </a:p>
          <a:p>
            <a:pPr lvl="1">
              <a:lnSpc>
                <a:spcPct val="100000"/>
              </a:lnSpc>
            </a:pPr>
            <a:r>
              <a:rPr lang="en-US" dirty="0"/>
              <a:t>How do we tell each thread to process one unique element?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8" name="Rectangle 7">
            <a:extLst>
              <a:ext uri="{FF2B5EF4-FFF2-40B4-BE49-F238E27FC236}">
                <a16:creationId xmlns:a16="http://schemas.microsoft.com/office/drawing/2014/main" id="{967CE30D-5B51-4737-B13C-C62CF99889AB}"/>
              </a:ext>
            </a:extLst>
          </p:cNvPr>
          <p:cNvSpPr/>
          <p:nvPr/>
        </p:nvSpPr>
        <p:spPr>
          <a:xfrm>
            <a:off x="593575" y="2268497"/>
            <a:ext cx="811151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kernel_name</a:t>
            </a:r>
            <a:r>
              <a:rPr kumimoji="0" lang="en-US" sz="24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&lt;&lt;&lt;4096, 256&gt;&gt;&gt;(argument list); </a:t>
            </a:r>
          </a:p>
        </p:txBody>
      </p:sp>
      <p:pic>
        <p:nvPicPr>
          <p:cNvPr id="11" name="Picture 2" descr="Figure 1: The CUDA parallel thread hierarchy. CUDA executes kernels using a &lt;em&gt;grid&lt;/em&gt; of &lt;em&gt;blocks&lt;/em&gt;of &lt;em&gt;threads&lt;/em&gt;. This figure shows the common indexing pattern used in CUDA programs using the CUDA keywords gridDim.x (the number of thread blocks), blockDim.x (the number of threads in each block), blockIdx.x (the index the current block within the grid), and threadIdx.x (the index of the current thread within the block).">
            <a:extLst>
              <a:ext uri="{FF2B5EF4-FFF2-40B4-BE49-F238E27FC236}">
                <a16:creationId xmlns:a16="http://schemas.microsoft.com/office/drawing/2014/main" id="{14B7848D-EB47-438F-98DC-9FB03BFB065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4784" b="23203"/>
          <a:stretch/>
        </p:blipFill>
        <p:spPr bwMode="auto">
          <a:xfrm>
            <a:off x="1898869" y="2656743"/>
            <a:ext cx="5346008" cy="17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3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1"/>
          <a:lstStyle/>
          <a:p>
            <a:r>
              <a:rPr lang="en-US" dirty="0"/>
              <a:t>Kernel Invocation example</a:t>
            </a:r>
          </a:p>
          <a:p>
            <a:pPr lvl="1">
              <a:lnSpc>
                <a:spcPct val="100000"/>
              </a:lnSpc>
            </a:pPr>
            <a:r>
              <a:rPr lang="en-US" dirty="0"/>
              <a:t>How many threads are executed?</a:t>
            </a:r>
          </a:p>
          <a:p>
            <a:pPr lvl="1">
              <a:lnSpc>
                <a:spcPct val="100000"/>
              </a:lnSpc>
            </a:pPr>
            <a:r>
              <a:rPr lang="en-US" dirty="0"/>
              <a:t>How do we tell each thread to process one unique element?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8" name="Rectangle 7">
            <a:extLst>
              <a:ext uri="{FF2B5EF4-FFF2-40B4-BE49-F238E27FC236}">
                <a16:creationId xmlns:a16="http://schemas.microsoft.com/office/drawing/2014/main" id="{967CE30D-5B51-4737-B13C-C62CF99889AB}"/>
              </a:ext>
            </a:extLst>
          </p:cNvPr>
          <p:cNvSpPr/>
          <p:nvPr/>
        </p:nvSpPr>
        <p:spPr>
          <a:xfrm>
            <a:off x="593575" y="2268497"/>
            <a:ext cx="811151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kernel_name</a:t>
            </a:r>
            <a:r>
              <a:rPr kumimoji="0" lang="en-US" sz="24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&lt;&lt;&lt;4096, 256&gt;&gt;&gt;(argument list); </a:t>
            </a:r>
          </a:p>
        </p:txBody>
      </p:sp>
      <p:pic>
        <p:nvPicPr>
          <p:cNvPr id="11" name="Picture 2" descr="Figure 1: The CUDA parallel thread hierarchy. CUDA executes kernels using a &lt;em&gt;grid&lt;/em&gt; of &lt;em&gt;blocks&lt;/em&gt;of &lt;em&gt;threads&lt;/em&gt;. This figure shows the common indexing pattern used in CUDA programs using the CUDA keywords gridDim.x (the number of thread blocks), blockDim.x (the number of threads in each block), blockIdx.x (the index the current block within the grid), and threadIdx.x (the index of the current thread within the block).">
            <a:extLst>
              <a:ext uri="{FF2B5EF4-FFF2-40B4-BE49-F238E27FC236}">
                <a16:creationId xmlns:a16="http://schemas.microsoft.com/office/drawing/2014/main" id="{14B7848D-EB47-438F-98DC-9FB03BFB065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4784" b="8212"/>
          <a:stretch/>
        </p:blipFill>
        <p:spPr bwMode="auto">
          <a:xfrm>
            <a:off x="1898869" y="2656743"/>
            <a:ext cx="5346008" cy="210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85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1"/>
          <a:lstStyle/>
          <a:p>
            <a:r>
              <a:rPr lang="en-US" dirty="0"/>
              <a:t>Writing kernels:</a:t>
            </a:r>
          </a:p>
          <a:p>
            <a:pPr lvl="1">
              <a:lnSpc>
                <a:spcPct val="100000"/>
              </a:lnSpc>
            </a:pPr>
            <a:r>
              <a:rPr lang="en-US" dirty="0"/>
              <a:t>Global qualifier (Executed on the device, Callable from the host only)</a:t>
            </a:r>
          </a:p>
          <a:p>
            <a:endParaRPr lang="en-US" dirty="0"/>
          </a:p>
          <a:p>
            <a:endParaRPr lang="en-US" dirty="0"/>
          </a:p>
          <a:p>
            <a:pPr lvl="1">
              <a:lnSpc>
                <a:spcPct val="100000"/>
              </a:lnSpc>
            </a:pPr>
            <a:r>
              <a:rPr lang="en-US" dirty="0"/>
              <a:t>Device qualifier (Executed on the device Callable from the device only)</a:t>
            </a:r>
          </a:p>
          <a:p>
            <a:pPr lvl="1">
              <a:lnSpc>
                <a:spcPct val="100000"/>
              </a:lnSpc>
            </a:pPr>
            <a:endParaRPr lang="en-US" dirty="0"/>
          </a:p>
          <a:p>
            <a:endParaRPr lang="en-US" dirty="0"/>
          </a:p>
          <a:p>
            <a:pPr lvl="1">
              <a:lnSpc>
                <a:spcPct val="100000"/>
              </a:lnSpc>
            </a:pPr>
            <a:r>
              <a:rPr lang="en-US" dirty="0"/>
              <a:t>Some restrictions:</a:t>
            </a:r>
          </a:p>
          <a:p>
            <a:pPr lvl="2">
              <a:lnSpc>
                <a:spcPct val="100000"/>
              </a:lnSpc>
            </a:pPr>
            <a:r>
              <a:rPr lang="en-US" dirty="0"/>
              <a:t>Use only device memory (pointers to GPU RAM)</a:t>
            </a:r>
          </a:p>
          <a:p>
            <a:pPr lvl="2">
              <a:lnSpc>
                <a:spcPct val="100000"/>
              </a:lnSpc>
            </a:pPr>
            <a:r>
              <a:rPr lang="en-US" dirty="0"/>
              <a:t>return void</a:t>
            </a:r>
          </a:p>
          <a:p>
            <a:pPr lvl="2">
              <a:lnSpc>
                <a:spcPct val="100000"/>
              </a:lnSpc>
            </a:pPr>
            <a:r>
              <a:rPr lang="en-US" dirty="0"/>
              <a:t>no support for variable number of parameters</a:t>
            </a:r>
          </a:p>
          <a:p>
            <a:pPr lvl="2">
              <a:lnSpc>
                <a:spcPct val="100000"/>
              </a:lnSpc>
            </a:pPr>
            <a:r>
              <a:rPr lang="en-US" dirty="0"/>
              <a:t>It has asynchronous behavior</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
        <p:nvSpPr>
          <p:cNvPr id="9" name="Rectangle 8">
            <a:extLst>
              <a:ext uri="{FF2B5EF4-FFF2-40B4-BE49-F238E27FC236}">
                <a16:creationId xmlns:a16="http://schemas.microsoft.com/office/drawing/2014/main" id="{613B8463-E1A1-43B6-9552-501B9662A267}"/>
              </a:ext>
            </a:extLst>
          </p:cNvPr>
          <p:cNvSpPr/>
          <p:nvPr/>
        </p:nvSpPr>
        <p:spPr>
          <a:xfrm>
            <a:off x="796680" y="2077109"/>
            <a:ext cx="68018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__global__ void </a:t>
            </a:r>
            <a:r>
              <a:rPr kumimoji="0" lang="en-US" sz="2000" b="0" i="0" u="none" strike="noStrike" kern="0" cap="none" spc="0" normalizeH="0" baseline="0" noProof="0" dirty="0" err="1">
                <a:ln>
                  <a:noFill/>
                </a:ln>
                <a:effectLst/>
                <a:uLnTx/>
                <a:uFillTx/>
                <a:latin typeface="Courier New" panose="02070309020205020404" pitchFamily="49" charset="0"/>
                <a:ea typeface="+mn-ea"/>
                <a:cs typeface="Courier New" panose="02070309020205020404" pitchFamily="49" charset="0"/>
              </a:rPr>
              <a:t>kernel_name</a:t>
            </a:r>
            <a:r>
              <a:rPr kumimoji="0" lang="en-US" sz="20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(argument list);</a:t>
            </a:r>
          </a:p>
        </p:txBody>
      </p:sp>
      <p:sp>
        <p:nvSpPr>
          <p:cNvPr id="10" name="Rectangle 9">
            <a:extLst>
              <a:ext uri="{FF2B5EF4-FFF2-40B4-BE49-F238E27FC236}">
                <a16:creationId xmlns:a16="http://schemas.microsoft.com/office/drawing/2014/main" id="{960EAC46-33F7-4014-B4BD-260E6A269A4D}"/>
              </a:ext>
            </a:extLst>
          </p:cNvPr>
          <p:cNvSpPr/>
          <p:nvPr/>
        </p:nvSpPr>
        <p:spPr>
          <a:xfrm>
            <a:off x="796680" y="2953291"/>
            <a:ext cx="541686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Courier New" panose="02070309020205020404" pitchFamily="49" charset="0"/>
                <a:ea typeface="+mn-ea"/>
                <a:cs typeface="Courier New" panose="02070309020205020404" pitchFamily="49" charset="0"/>
              </a:rPr>
              <a:t>__device__ called from the device.</a:t>
            </a:r>
          </a:p>
        </p:txBody>
      </p:sp>
    </p:spTree>
    <p:extLst>
      <p:ext uri="{BB962C8B-B14F-4D97-AF65-F5344CB8AC3E}">
        <p14:creationId xmlns:p14="http://schemas.microsoft.com/office/powerpoint/2010/main" val="34181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54000"/>
          </a:schemeClr>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Outline</a:t>
            </a:r>
            <a:endParaRPr dirty="0"/>
          </a:p>
        </p:txBody>
      </p:sp>
      <p:sp>
        <p:nvSpPr>
          <p:cNvPr id="97" name="Google Shape;97;p14"/>
          <p:cNvSpPr txBox="1">
            <a:spLocks noGrp="1"/>
          </p:cNvSpPr>
          <p:nvPr>
            <p:ph type="body" idx="1"/>
          </p:nvPr>
        </p:nvSpPr>
        <p:spPr>
          <a:prstGeom prst="rect">
            <a:avLst/>
          </a:prstGeom>
        </p:spPr>
        <p:txBody>
          <a:bodyPr spcFirstLastPara="1" wrap="square" lIns="91425" tIns="91425" rIns="91425" bIns="91425" anchor="t" anchorCtr="0">
            <a:noAutofit/>
          </a:bodyPr>
          <a:lstStyle/>
          <a:p>
            <a:r>
              <a:rPr lang="en-US" sz="2600" dirty="0"/>
              <a:t>CUDA Basics</a:t>
            </a:r>
          </a:p>
          <a:p>
            <a:r>
              <a:rPr lang="en-US" sz="2800" dirty="0"/>
              <a:t>CUDA Execution Model</a:t>
            </a:r>
          </a:p>
          <a:p>
            <a:r>
              <a:rPr lang="en-US" sz="2800" dirty="0"/>
              <a:t>Profiling Tools</a:t>
            </a:r>
          </a:p>
        </p:txBody>
      </p:sp>
      <p:sp>
        <p:nvSpPr>
          <p:cNvPr id="99" name="Google Shape;9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grpSp>
        <p:nvGrpSpPr>
          <p:cNvPr id="100" name="Google Shape;100;p14"/>
          <p:cNvGrpSpPr/>
          <p:nvPr/>
        </p:nvGrpSpPr>
        <p:grpSpPr>
          <a:xfrm>
            <a:off x="4397465" y="881213"/>
            <a:ext cx="349060" cy="298882"/>
            <a:chOff x="1934025" y="1001650"/>
            <a:chExt cx="415300" cy="355600"/>
          </a:xfrm>
        </p:grpSpPr>
        <p:sp>
          <p:nvSpPr>
            <p:cNvPr id="101" name="Google Shape;101;p14"/>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1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14"/>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1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pic>
        <p:nvPicPr>
          <p:cNvPr id="11" name="Content Placeholder 6">
            <a:extLst>
              <a:ext uri="{FF2B5EF4-FFF2-40B4-BE49-F238E27FC236}">
                <a16:creationId xmlns:a16="http://schemas.microsoft.com/office/drawing/2014/main" id="{B3BDE943-8E61-4C9F-8E56-3B4E2B7BE416}"/>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r="50700" b="49702"/>
          <a:stretch/>
        </p:blipFill>
        <p:spPr>
          <a:xfrm>
            <a:off x="162095" y="1389500"/>
            <a:ext cx="4234222" cy="2828754"/>
          </a:xfrm>
          <a:prstGeom prst="rect">
            <a:avLst/>
          </a:prstGeom>
        </p:spPr>
      </p:pic>
      <p:pic>
        <p:nvPicPr>
          <p:cNvPr id="12" name="Content Placeholder 6">
            <a:extLst>
              <a:ext uri="{FF2B5EF4-FFF2-40B4-BE49-F238E27FC236}">
                <a16:creationId xmlns:a16="http://schemas.microsoft.com/office/drawing/2014/main" id="{7FF879F1-C6C7-4698-98CA-D1B33968F2B2}"/>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50166" r="50700" b="4"/>
          <a:stretch/>
        </p:blipFill>
        <p:spPr>
          <a:xfrm>
            <a:off x="4858656" y="1475053"/>
            <a:ext cx="4274066" cy="2828754"/>
          </a:xfrm>
          <a:prstGeom prst="rect">
            <a:avLst/>
          </a:prstGeom>
        </p:spPr>
      </p:pic>
    </p:spTree>
    <p:extLst>
      <p:ext uri="{BB962C8B-B14F-4D97-AF65-F5344CB8AC3E}">
        <p14:creationId xmlns:p14="http://schemas.microsoft.com/office/powerpoint/2010/main" val="4202793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pic>
        <p:nvPicPr>
          <p:cNvPr id="13" name="Content Placeholder 5">
            <a:extLst>
              <a:ext uri="{FF2B5EF4-FFF2-40B4-BE49-F238E27FC236}">
                <a16:creationId xmlns:a16="http://schemas.microsoft.com/office/drawing/2014/main" id="{4E6DC636-0048-4BF2-9319-933C13576E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83086" y="1466957"/>
            <a:ext cx="5853891" cy="3291928"/>
          </a:xfrm>
          <a:prstGeom prst="rect">
            <a:avLst/>
          </a:prstGeom>
          <a:noFill/>
          <a:ln>
            <a:noFill/>
          </a:ln>
        </p:spPr>
      </p:pic>
      <p:sp>
        <p:nvSpPr>
          <p:cNvPr id="14" name="Rectangle 13">
            <a:extLst>
              <a:ext uri="{FF2B5EF4-FFF2-40B4-BE49-F238E27FC236}">
                <a16:creationId xmlns:a16="http://schemas.microsoft.com/office/drawing/2014/main" id="{C9A789DC-465D-40C5-8A75-A314F0AA04BA}"/>
              </a:ext>
            </a:extLst>
          </p:cNvPr>
          <p:cNvSpPr/>
          <p:nvPr/>
        </p:nvSpPr>
        <p:spPr>
          <a:xfrm>
            <a:off x="2580660" y="2445449"/>
            <a:ext cx="2279791"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Raleway Light" panose="020B0604020202020204" charset="0"/>
              </a:rPr>
              <a:t>Allocation on the GPU</a:t>
            </a:r>
          </a:p>
        </p:txBody>
      </p:sp>
      <p:sp>
        <p:nvSpPr>
          <p:cNvPr id="15" name="Rectangle 14">
            <a:extLst>
              <a:ext uri="{FF2B5EF4-FFF2-40B4-BE49-F238E27FC236}">
                <a16:creationId xmlns:a16="http://schemas.microsoft.com/office/drawing/2014/main" id="{66E3A088-CD32-40B5-B2C5-EEAD7D72D054}"/>
              </a:ext>
            </a:extLst>
          </p:cNvPr>
          <p:cNvSpPr/>
          <p:nvPr/>
        </p:nvSpPr>
        <p:spPr>
          <a:xfrm>
            <a:off x="3705684" y="2940906"/>
            <a:ext cx="2672526"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tx1"/>
                </a:solidFill>
                <a:effectLst/>
                <a:uLnTx/>
                <a:uFillTx/>
                <a:latin typeface="Raleway Light" panose="020B0604020202020204" charset="0"/>
              </a:rPr>
              <a:t>Transfer Data CPU to GPU</a:t>
            </a:r>
          </a:p>
        </p:txBody>
      </p:sp>
      <p:sp>
        <p:nvSpPr>
          <p:cNvPr id="16" name="Rectangle 15">
            <a:extLst>
              <a:ext uri="{FF2B5EF4-FFF2-40B4-BE49-F238E27FC236}">
                <a16:creationId xmlns:a16="http://schemas.microsoft.com/office/drawing/2014/main" id="{B2B4DC5B-E448-4259-A833-C25068DA2D4F}"/>
              </a:ext>
            </a:extLst>
          </p:cNvPr>
          <p:cNvSpPr/>
          <p:nvPr/>
        </p:nvSpPr>
        <p:spPr>
          <a:xfrm>
            <a:off x="4571875" y="3680618"/>
            <a:ext cx="1223412"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tx1"/>
                </a:solidFill>
                <a:effectLst/>
                <a:uLnTx/>
                <a:uFillTx/>
                <a:latin typeface="Raleway Light" panose="020B0604020202020204" charset="0"/>
              </a:rPr>
              <a:t>Kernel Call</a:t>
            </a:r>
          </a:p>
        </p:txBody>
      </p:sp>
      <p:sp>
        <p:nvSpPr>
          <p:cNvPr id="17" name="Rectangle 16">
            <a:extLst>
              <a:ext uri="{FF2B5EF4-FFF2-40B4-BE49-F238E27FC236}">
                <a16:creationId xmlns:a16="http://schemas.microsoft.com/office/drawing/2014/main" id="{F805B9A5-EEAB-4D02-B5DE-E5E0232754D4}"/>
              </a:ext>
            </a:extLst>
          </p:cNvPr>
          <p:cNvSpPr/>
          <p:nvPr/>
        </p:nvSpPr>
        <p:spPr>
          <a:xfrm>
            <a:off x="3720555" y="3979739"/>
            <a:ext cx="2207656" cy="338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tx1"/>
                </a:solidFill>
                <a:effectLst/>
                <a:uLnTx/>
                <a:uFillTx/>
                <a:latin typeface="Raleway Light" panose="020B0604020202020204" charset="0"/>
              </a:rPr>
              <a:t>Transfer back to CPU</a:t>
            </a:r>
          </a:p>
        </p:txBody>
      </p:sp>
    </p:spTree>
    <p:extLst>
      <p:ext uri="{BB962C8B-B14F-4D97-AF65-F5344CB8AC3E}">
        <p14:creationId xmlns:p14="http://schemas.microsoft.com/office/powerpoint/2010/main" val="49937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pic>
        <p:nvPicPr>
          <p:cNvPr id="10" name="Content Placeholder 4">
            <a:extLst>
              <a:ext uri="{FF2B5EF4-FFF2-40B4-BE49-F238E27FC236}">
                <a16:creationId xmlns:a16="http://schemas.microsoft.com/office/drawing/2014/main" id="{B1472BB8-F969-4473-8551-99BCFA14D1C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r="24517"/>
          <a:stretch/>
        </p:blipFill>
        <p:spPr>
          <a:xfrm>
            <a:off x="897019" y="1901557"/>
            <a:ext cx="5810806" cy="2427735"/>
          </a:xfrm>
          <a:prstGeom prst="rect">
            <a:avLst/>
          </a:prstGeom>
          <a:noFill/>
          <a:ln>
            <a:noFill/>
          </a:ln>
        </p:spPr>
      </p:pic>
    </p:spTree>
    <p:extLst>
      <p:ext uri="{BB962C8B-B14F-4D97-AF65-F5344CB8AC3E}">
        <p14:creationId xmlns:p14="http://schemas.microsoft.com/office/powerpoint/2010/main" val="3363151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a:lstStyle/>
          <a:p>
            <a:r>
              <a:rPr lang="en-US" b="1" dirty="0"/>
              <a:t>Compilation</a:t>
            </a:r>
          </a:p>
          <a:p>
            <a:pPr marL="0" indent="0">
              <a:buNone/>
            </a:pPr>
            <a:r>
              <a:rPr lang="en-US" dirty="0"/>
              <a:t>	</a:t>
            </a:r>
            <a:r>
              <a:rPr lang="en-US" dirty="0" err="1"/>
              <a:t>nvcc</a:t>
            </a:r>
            <a:r>
              <a:rPr lang="en-US" dirty="0"/>
              <a:t> matrixMul.cu -o </a:t>
            </a:r>
            <a:r>
              <a:rPr lang="en-US" dirty="0" err="1"/>
              <a:t>matrixMul</a:t>
            </a:r>
            <a:endParaRPr lang="en-US" dirty="0"/>
          </a:p>
          <a:p>
            <a:r>
              <a:rPr lang="en-US" b="1" dirty="0"/>
              <a:t>Execution</a:t>
            </a:r>
          </a:p>
          <a:p>
            <a:pPr marL="0" indent="0">
              <a:buNone/>
            </a:pPr>
            <a:r>
              <a:rPr lang="en-US" dirty="0"/>
              <a:t>	./</a:t>
            </a:r>
            <a:r>
              <a:rPr lang="en-US" dirty="0" err="1"/>
              <a:t>matrixMul</a:t>
            </a:r>
            <a:endParaRPr lang="en-US" dirty="0"/>
          </a:p>
          <a:p>
            <a:pPr marL="0" indent="0">
              <a:buNone/>
            </a:pPr>
            <a:r>
              <a:rPr lang="en-US" dirty="0"/>
              <a:t>	Sequential Job Time: 588.227987 </a:t>
            </a:r>
            <a:r>
              <a:rPr lang="en-US" dirty="0" err="1"/>
              <a:t>ms</a:t>
            </a:r>
            <a:endParaRPr lang="en-US" dirty="0"/>
          </a:p>
          <a:p>
            <a:pPr marL="0" indent="0">
              <a:buNone/>
            </a:pPr>
            <a:r>
              <a:rPr lang="en-US" dirty="0"/>
              <a:t>	Parallel Job Time: 108.647108 </a:t>
            </a:r>
            <a:r>
              <a:rPr lang="en-US" dirty="0" err="1"/>
              <a:t>ms</a:t>
            </a:r>
            <a:endParaRPr lang="en-US" dirty="0"/>
          </a:p>
          <a:p>
            <a:endParaRPr lang="en-US" dirty="0"/>
          </a:p>
          <a:p>
            <a:endParaRPr lang="en-US"/>
          </a:p>
          <a:p>
            <a:endParaRPr lang="en-US"/>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177489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02F45C-FAB8-4106-BBAE-157B07BD79F2}"/>
              </a:ext>
            </a:extLst>
          </p:cNvPr>
          <p:cNvSpPr>
            <a:spLocks noGrp="1"/>
          </p:cNvSpPr>
          <p:nvPr>
            <p:ph type="ctrTitle"/>
          </p:nvPr>
        </p:nvSpPr>
        <p:spPr/>
        <p:txBody>
          <a:bodyPr/>
          <a:lstStyle/>
          <a:p>
            <a:r>
              <a:rPr lang="en-US" dirty="0"/>
              <a:t>CUDA Execution Model</a:t>
            </a:r>
          </a:p>
        </p:txBody>
      </p:sp>
      <p:sp>
        <p:nvSpPr>
          <p:cNvPr id="6" name="Subtitle 5">
            <a:extLst>
              <a:ext uri="{FF2B5EF4-FFF2-40B4-BE49-F238E27FC236}">
                <a16:creationId xmlns:a16="http://schemas.microsoft.com/office/drawing/2014/main" id="{A1719114-E7F2-4E3B-9C9A-E8282A5114F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C5D526A-1FE9-4E4F-8DF5-1398CC2F6E5E}"/>
              </a:ext>
            </a:extLst>
          </p:cNvPr>
          <p:cNvSpPr>
            <a:spLocks noGrp="1"/>
          </p:cNvSpPr>
          <p:nvPr>
            <p:ph type="sldNum" idx="4294967295"/>
          </p:nvPr>
        </p:nvSpPr>
        <p:spPr>
          <a:xfrm>
            <a:off x="0" y="4813300"/>
            <a:ext cx="3389313" cy="330200"/>
          </a:xfrm>
        </p:spPr>
        <p:txBody>
          <a:bodyPr/>
          <a:lstStyle/>
          <a:p>
            <a:pPr marL="0" lvl="0" indent="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93234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a:lstStyle/>
          <a:p>
            <a:r>
              <a:rPr lang="en-US" sz="2400" dirty="0"/>
              <a:t>Why Do we need to learn about the GPU architecture and the CUDA execution model?</a:t>
            </a:r>
          </a:p>
          <a:p>
            <a:pPr lvl="1">
              <a:buFont typeface="Arial" panose="020B0604020202020204" pitchFamily="34" charset="0"/>
              <a:buChar char="•"/>
            </a:pPr>
            <a:r>
              <a:rPr lang="en-US" sz="2100" dirty="0"/>
              <a:t>To understand how to efficiently use the selected configuration</a:t>
            </a:r>
          </a:p>
          <a:p>
            <a:pPr lvl="1">
              <a:buFont typeface="Arial" panose="020B0604020202020204" pitchFamily="34" charset="0"/>
              <a:buChar char="•"/>
            </a:pPr>
            <a:r>
              <a:rPr lang="en-US" sz="2100" dirty="0"/>
              <a:t>Find a guideline to choose a proper grid/block configuration</a:t>
            </a:r>
          </a:p>
          <a:p>
            <a:r>
              <a:rPr lang="en-US" sz="2250" dirty="0"/>
              <a:t>We will go over the architecture while explaining how a kernel executes on the GPU</a:t>
            </a:r>
          </a:p>
          <a:p>
            <a:r>
              <a:rPr lang="en-US" sz="2250" dirty="0"/>
              <a:t>We will focus on the Kepler architecture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05779" cy="400110"/>
          </a:xfrm>
          <a:prstGeom prst="rect">
            <a:avLst/>
          </a:prstGeom>
        </p:spPr>
        <p:txBody>
          <a:bodyPr wrap="none">
            <a:spAutoFit/>
          </a:bodyPr>
          <a:lstStyle/>
          <a:p>
            <a:r>
              <a:rPr lang="en-US" sz="2000" b="1" dirty="0">
                <a:solidFill>
                  <a:schemeClr val="bg1"/>
                </a:solidFill>
                <a:latin typeface="Raleway Light" panose="020B0604020202020204" charset="0"/>
              </a:rPr>
              <a:t>Example</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22447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a:xfrm>
            <a:off x="-125" y="1352327"/>
            <a:ext cx="3204184" cy="3123073"/>
          </a:xfrm>
        </p:spPr>
        <p:txBody>
          <a:bodyPr/>
          <a:lstStyle/>
          <a:p>
            <a:r>
              <a:rPr lang="en-US" dirty="0"/>
              <a:t>The Kepler Architecture</a:t>
            </a:r>
          </a:p>
          <a:p>
            <a:pPr lvl="1"/>
            <a:r>
              <a:rPr lang="en-US" dirty="0"/>
              <a:t>Divided into SMXs</a:t>
            </a:r>
          </a:p>
          <a:p>
            <a:pPr lvl="1"/>
            <a:r>
              <a:rPr lang="en-US" dirty="0"/>
              <a:t>Contains a big L2 cache shared between all SMXs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147015" cy="400110"/>
          </a:xfrm>
          <a:prstGeom prst="rect">
            <a:avLst/>
          </a:prstGeom>
        </p:spPr>
        <p:txBody>
          <a:bodyPr wrap="none">
            <a:spAutoFit/>
          </a:bodyPr>
          <a:lstStyle/>
          <a:p>
            <a:r>
              <a:rPr lang="en-US" sz="2000" dirty="0">
                <a:solidFill>
                  <a:schemeClr val="bg1"/>
                </a:solidFill>
              </a:rPr>
              <a:t>Kepler Architecture - SMX</a:t>
            </a:r>
          </a:p>
        </p:txBody>
      </p:sp>
      <p:pic>
        <p:nvPicPr>
          <p:cNvPr id="6" name="Picture 2" descr="Image result for kepler architecture">
            <a:extLst>
              <a:ext uri="{FF2B5EF4-FFF2-40B4-BE49-F238E27FC236}">
                <a16:creationId xmlns:a16="http://schemas.microsoft.com/office/drawing/2014/main" id="{7528643C-B176-4004-9B9A-026AA98CEB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8212" y="1740787"/>
            <a:ext cx="4968265" cy="299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63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2"/>
          <a:lstStyle/>
          <a:p>
            <a:r>
              <a:rPr lang="en-US" dirty="0"/>
              <a:t>Scalable array of Streaming Multiprocessors</a:t>
            </a:r>
          </a:p>
          <a:p>
            <a:pPr lvl="1">
              <a:lnSpc>
                <a:spcPct val="100000"/>
              </a:lnSpc>
            </a:pPr>
            <a:r>
              <a:rPr lang="en-US" dirty="0"/>
              <a:t>CUDA Cores</a:t>
            </a:r>
          </a:p>
          <a:p>
            <a:pPr lvl="1">
              <a:lnSpc>
                <a:spcPct val="100000"/>
              </a:lnSpc>
            </a:pPr>
            <a:r>
              <a:rPr lang="en-US" dirty="0"/>
              <a:t>Shared Memory</a:t>
            </a:r>
          </a:p>
          <a:p>
            <a:pPr lvl="1">
              <a:lnSpc>
                <a:spcPct val="100000"/>
              </a:lnSpc>
            </a:pPr>
            <a:r>
              <a:rPr lang="en-US" dirty="0"/>
              <a:t>Register File</a:t>
            </a:r>
          </a:p>
          <a:p>
            <a:pPr lvl="1">
              <a:lnSpc>
                <a:spcPct val="100000"/>
              </a:lnSpc>
            </a:pPr>
            <a:r>
              <a:rPr lang="en-US" dirty="0"/>
              <a:t>Load/Store Units</a:t>
            </a:r>
          </a:p>
          <a:p>
            <a:pPr lvl="1">
              <a:lnSpc>
                <a:spcPct val="100000"/>
              </a:lnSpc>
            </a:pPr>
            <a:r>
              <a:rPr lang="en-US" dirty="0"/>
              <a:t>Special  Function Units</a:t>
            </a:r>
          </a:p>
          <a:p>
            <a:pPr lvl="1">
              <a:lnSpc>
                <a:spcPct val="100000"/>
              </a:lnSpc>
            </a:pPr>
            <a:r>
              <a:rPr lang="en-US" dirty="0"/>
              <a:t>Warp Scheduler</a:t>
            </a:r>
          </a:p>
          <a:p>
            <a:pPr lvl="1">
              <a:lnSpc>
                <a:spcPct val="100000"/>
              </a:lnSpc>
            </a:pPr>
            <a:endParaRPr lang="en-US" dirty="0"/>
          </a:p>
          <a:p>
            <a:pPr lvl="1">
              <a:lnSpc>
                <a:spcPct val="100000"/>
              </a:lnSpc>
            </a:pPr>
            <a:endParaRPr lang="en-US" dirty="0"/>
          </a:p>
          <a:p>
            <a:pPr lvl="1">
              <a:lnSpc>
                <a:spcPct val="100000"/>
              </a:lnSpc>
            </a:pPr>
            <a:endParaRPr lang="en-US" dirty="0"/>
          </a:p>
          <a:p>
            <a:r>
              <a:rPr lang="en-US" dirty="0"/>
              <a:t>Streaming Multiprocessor Extreme (SMX)</a:t>
            </a:r>
          </a:p>
          <a:p>
            <a:pPr lvl="1">
              <a:lnSpc>
                <a:spcPct val="100000"/>
              </a:lnSpc>
            </a:pPr>
            <a:r>
              <a:rPr lang="en-US" dirty="0"/>
              <a:t>Each SM is designed to support the execution of hundreds of threads. </a:t>
            </a:r>
          </a:p>
          <a:p>
            <a:pPr lvl="1">
              <a:lnSpc>
                <a:spcPct val="100000"/>
              </a:lnSpc>
            </a:pPr>
            <a:r>
              <a:rPr lang="en-US" dirty="0"/>
              <a:t>Kepler K40</a:t>
            </a:r>
          </a:p>
          <a:p>
            <a:pPr lvl="2">
              <a:lnSpc>
                <a:spcPct val="100000"/>
              </a:lnSpc>
            </a:pPr>
            <a:r>
              <a:rPr lang="en-US" dirty="0"/>
              <a:t>15 Multiprocessors</a:t>
            </a:r>
          </a:p>
          <a:p>
            <a:pPr lvl="2">
              <a:lnSpc>
                <a:spcPct val="100000"/>
              </a:lnSpc>
            </a:pPr>
            <a:r>
              <a:rPr lang="en-US" dirty="0"/>
              <a:t>Number of processors: 2880</a:t>
            </a:r>
          </a:p>
          <a:p>
            <a:pPr lvl="2">
              <a:lnSpc>
                <a:spcPct val="100000"/>
              </a:lnSpc>
            </a:pPr>
            <a:r>
              <a:rPr lang="en-US" dirty="0"/>
              <a:t>Each SMX contains </a:t>
            </a:r>
          </a:p>
          <a:p>
            <a:pPr lvl="3">
              <a:lnSpc>
                <a:spcPct val="100000"/>
              </a:lnSpc>
            </a:pPr>
            <a:r>
              <a:rPr lang="en-US" dirty="0"/>
              <a:t>192 CUDA cores</a:t>
            </a:r>
          </a:p>
          <a:p>
            <a:pPr lvl="3">
              <a:lnSpc>
                <a:spcPct val="100000"/>
              </a:lnSpc>
            </a:pPr>
            <a:r>
              <a:rPr lang="en-US" dirty="0"/>
              <a:t>64 Double Precision units</a:t>
            </a:r>
          </a:p>
          <a:p>
            <a:pPr lvl="3">
              <a:lnSpc>
                <a:spcPct val="100000"/>
              </a:lnSpc>
            </a:pPr>
            <a:r>
              <a:rPr lang="en-US" dirty="0"/>
              <a:t>32 SFU</a:t>
            </a:r>
          </a:p>
          <a:p>
            <a:pPr lvl="3">
              <a:lnSpc>
                <a:spcPct val="100000"/>
              </a:lnSpc>
            </a:pPr>
            <a:r>
              <a:rPr lang="en-US" dirty="0"/>
              <a:t>32 load/store units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147015" cy="400110"/>
          </a:xfrm>
          <a:prstGeom prst="rect">
            <a:avLst/>
          </a:prstGeom>
        </p:spPr>
        <p:txBody>
          <a:bodyPr wrap="none">
            <a:spAutoFit/>
          </a:bodyPr>
          <a:lstStyle/>
          <a:p>
            <a:r>
              <a:rPr lang="en-US" sz="2000" dirty="0">
                <a:solidFill>
                  <a:schemeClr val="bg1"/>
                </a:solidFill>
              </a:rPr>
              <a:t>Kepler Architecture - SMX</a:t>
            </a:r>
          </a:p>
        </p:txBody>
      </p:sp>
    </p:spTree>
    <p:extLst>
      <p:ext uri="{BB962C8B-B14F-4D97-AF65-F5344CB8AC3E}">
        <p14:creationId xmlns:p14="http://schemas.microsoft.com/office/powerpoint/2010/main" val="200843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animEffect transition="in" filter="fade">
                                      <p:cBhvr>
                                        <p:cTn id="36" dur="500"/>
                                        <p:tgtEl>
                                          <p:spTgt spid="3">
                                            <p:txEl>
                                              <p:pRg st="12" end="1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Effect transition="in" filter="fade">
                                      <p:cBhvr>
                                        <p:cTn id="39" dur="500"/>
                                        <p:tgtEl>
                                          <p:spTgt spid="3">
                                            <p:txEl>
                                              <p:pRg st="13" end="1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4" end="14"/>
                                            </p:txEl>
                                          </p:spTgt>
                                        </p:tgtEl>
                                        <p:attrNameLst>
                                          <p:attrName>style.visibility</p:attrName>
                                        </p:attrNameLst>
                                      </p:cBhvr>
                                      <p:to>
                                        <p:strVal val="visible"/>
                                      </p:to>
                                    </p:set>
                                    <p:animEffect transition="in" filter="fade">
                                      <p:cBhvr>
                                        <p:cTn id="42" dur="500"/>
                                        <p:tgtEl>
                                          <p:spTgt spid="3">
                                            <p:txEl>
                                              <p:pRg st="14" end="1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animEffect transition="in" filter="fade">
                                      <p:cBhvr>
                                        <p:cTn id="45" dur="500"/>
                                        <p:tgtEl>
                                          <p:spTgt spid="3">
                                            <p:txEl>
                                              <p:pRg st="15" end="1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fade">
                                      <p:cBhvr>
                                        <p:cTn id="48" dur="500"/>
                                        <p:tgtEl>
                                          <p:spTgt spid="3">
                                            <p:txEl>
                                              <p:pRg st="16" end="1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fade">
                                      <p:cBhvr>
                                        <p:cTn id="51" dur="500"/>
                                        <p:tgtEl>
                                          <p:spTgt spid="3">
                                            <p:txEl>
                                              <p:pRg st="17" end="1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fade">
                                      <p:cBhvr>
                                        <p:cTn id="54" dur="500"/>
                                        <p:tgtEl>
                                          <p:spTgt spid="3">
                                            <p:txEl>
                                              <p:pRg st="18" end="1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9" end="19"/>
                                            </p:txEl>
                                          </p:spTgt>
                                        </p:tgtEl>
                                        <p:attrNameLst>
                                          <p:attrName>style.visibility</p:attrName>
                                        </p:attrNameLst>
                                      </p:cBhvr>
                                      <p:to>
                                        <p:strVal val="visible"/>
                                      </p:to>
                                    </p:set>
                                    <p:animEffect transition="in" filter="fade">
                                      <p:cBhvr>
                                        <p:cTn id="57"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260829" cy="400110"/>
          </a:xfrm>
          <a:prstGeom prst="rect">
            <a:avLst/>
          </a:prstGeom>
        </p:spPr>
        <p:txBody>
          <a:bodyPr wrap="none">
            <a:spAutoFit/>
          </a:bodyPr>
          <a:lstStyle/>
          <a:p>
            <a:r>
              <a:rPr lang="en-US" sz="2000" dirty="0">
                <a:solidFill>
                  <a:schemeClr val="bg1"/>
                </a:solidFill>
              </a:rPr>
              <a:t>Kepler General Information</a:t>
            </a:r>
          </a:p>
        </p:txBody>
      </p:sp>
      <p:graphicFrame>
        <p:nvGraphicFramePr>
          <p:cNvPr id="6" name="Content Placeholder 4">
            <a:extLst>
              <a:ext uri="{FF2B5EF4-FFF2-40B4-BE49-F238E27FC236}">
                <a16:creationId xmlns:a16="http://schemas.microsoft.com/office/drawing/2014/main" id="{3F8C4D7F-9530-420B-B10B-5BF6424B1B11}"/>
              </a:ext>
            </a:extLst>
          </p:cNvPr>
          <p:cNvGraphicFramePr>
            <a:graphicFrameLocks/>
          </p:cNvGraphicFramePr>
          <p:nvPr>
            <p:extLst>
              <p:ext uri="{D42A27DB-BD31-4B8C-83A1-F6EECF244321}">
                <p14:modId xmlns:p14="http://schemas.microsoft.com/office/powerpoint/2010/main" val="1360022869"/>
              </p:ext>
            </p:extLst>
          </p:nvPr>
        </p:nvGraphicFramePr>
        <p:xfrm>
          <a:off x="2314345" y="1552668"/>
          <a:ext cx="4140188" cy="3034665"/>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760320480"/>
                    </a:ext>
                  </a:extLst>
                </a:gridCol>
                <a:gridCol w="1396988">
                  <a:extLst>
                    <a:ext uri="{9D8B030D-6E8A-4147-A177-3AD203B41FA5}">
                      <a16:colId xmlns:a16="http://schemas.microsoft.com/office/drawing/2014/main" val="1759926633"/>
                    </a:ext>
                  </a:extLst>
                </a:gridCol>
              </a:tblGrid>
              <a:tr h="278130">
                <a:tc>
                  <a:txBody>
                    <a:bodyPr/>
                    <a:lstStyle/>
                    <a:p>
                      <a:r>
                        <a:rPr lang="en-US" sz="1000" dirty="0"/>
                        <a:t>Details</a:t>
                      </a:r>
                    </a:p>
                  </a:txBody>
                  <a:tcPr marL="68580" marR="68580" marT="34290" marB="34290"/>
                </a:tc>
                <a:tc>
                  <a:txBody>
                    <a:bodyPr/>
                    <a:lstStyle/>
                    <a:p>
                      <a:r>
                        <a:rPr lang="en-US" sz="1000" dirty="0"/>
                        <a:t>Kepler GK110</a:t>
                      </a:r>
                    </a:p>
                  </a:txBody>
                  <a:tcPr marL="68580" marR="68580" marT="34290" marB="34290"/>
                </a:tc>
                <a:extLst>
                  <a:ext uri="{0D108BD9-81ED-4DB2-BD59-A6C34878D82A}">
                    <a16:rowId xmlns:a16="http://schemas.microsoft.com/office/drawing/2014/main" val="3845537389"/>
                  </a:ext>
                </a:extLst>
              </a:tr>
              <a:tr h="278130">
                <a:tc>
                  <a:txBody>
                    <a:bodyPr/>
                    <a:lstStyle/>
                    <a:p>
                      <a:r>
                        <a:rPr lang="en-US" sz="1000" dirty="0"/>
                        <a:t>Compute Capability</a:t>
                      </a:r>
                    </a:p>
                  </a:txBody>
                  <a:tcPr marL="68580" marR="68580" marT="34290" marB="34290"/>
                </a:tc>
                <a:tc>
                  <a:txBody>
                    <a:bodyPr/>
                    <a:lstStyle/>
                    <a:p>
                      <a:r>
                        <a:rPr lang="en-US" sz="1000" dirty="0"/>
                        <a:t>3.5</a:t>
                      </a:r>
                    </a:p>
                  </a:txBody>
                  <a:tcPr marL="68580" marR="68580" marT="34290" marB="34290"/>
                </a:tc>
                <a:extLst>
                  <a:ext uri="{0D108BD9-81ED-4DB2-BD59-A6C34878D82A}">
                    <a16:rowId xmlns:a16="http://schemas.microsoft.com/office/drawing/2014/main" val="1118121204"/>
                  </a:ext>
                </a:extLst>
              </a:tr>
              <a:tr h="278130">
                <a:tc>
                  <a:txBody>
                    <a:bodyPr/>
                    <a:lstStyle/>
                    <a:p>
                      <a:r>
                        <a:rPr lang="en-US" sz="1000" dirty="0"/>
                        <a:t>Threads / Warp</a:t>
                      </a:r>
                    </a:p>
                  </a:txBody>
                  <a:tcPr marL="68580" marR="68580" marT="34290" marB="34290"/>
                </a:tc>
                <a:tc>
                  <a:txBody>
                    <a:bodyPr/>
                    <a:lstStyle/>
                    <a:p>
                      <a:r>
                        <a:rPr lang="en-US" sz="1000" dirty="0"/>
                        <a:t>32</a:t>
                      </a:r>
                    </a:p>
                  </a:txBody>
                  <a:tcPr marL="68580" marR="68580" marT="34290" marB="34290"/>
                </a:tc>
                <a:extLst>
                  <a:ext uri="{0D108BD9-81ED-4DB2-BD59-A6C34878D82A}">
                    <a16:rowId xmlns:a16="http://schemas.microsoft.com/office/drawing/2014/main" val="141699592"/>
                  </a:ext>
                </a:extLst>
              </a:tr>
              <a:tr h="278130">
                <a:tc>
                  <a:txBody>
                    <a:bodyPr/>
                    <a:lstStyle/>
                    <a:p>
                      <a:r>
                        <a:rPr lang="en-US" sz="1000" dirty="0"/>
                        <a:t>Max Warps / Multiprocessor</a:t>
                      </a:r>
                    </a:p>
                  </a:txBody>
                  <a:tcPr marL="68580" marR="68580" marT="34290" marB="34290"/>
                </a:tc>
                <a:tc>
                  <a:txBody>
                    <a:bodyPr/>
                    <a:lstStyle/>
                    <a:p>
                      <a:r>
                        <a:rPr lang="en-US" sz="1000" dirty="0"/>
                        <a:t>64</a:t>
                      </a:r>
                    </a:p>
                  </a:txBody>
                  <a:tcPr marL="68580" marR="68580" marT="34290" marB="34290"/>
                </a:tc>
                <a:extLst>
                  <a:ext uri="{0D108BD9-81ED-4DB2-BD59-A6C34878D82A}">
                    <a16:rowId xmlns:a16="http://schemas.microsoft.com/office/drawing/2014/main" val="163939678"/>
                  </a:ext>
                </a:extLst>
              </a:tr>
              <a:tr h="278130">
                <a:tc>
                  <a:txBody>
                    <a:bodyPr/>
                    <a:lstStyle/>
                    <a:p>
                      <a:r>
                        <a:rPr lang="en-US" sz="1000" dirty="0"/>
                        <a:t>Max Threads / Multiprocessor</a:t>
                      </a:r>
                    </a:p>
                  </a:txBody>
                  <a:tcPr marL="68580" marR="68580" marT="34290" marB="34290"/>
                </a:tc>
                <a:tc>
                  <a:txBody>
                    <a:bodyPr/>
                    <a:lstStyle/>
                    <a:p>
                      <a:r>
                        <a:rPr lang="en-US" sz="1000" dirty="0"/>
                        <a:t>2048</a:t>
                      </a:r>
                    </a:p>
                  </a:txBody>
                  <a:tcPr marL="68580" marR="68580" marT="34290" marB="34290"/>
                </a:tc>
                <a:extLst>
                  <a:ext uri="{0D108BD9-81ED-4DB2-BD59-A6C34878D82A}">
                    <a16:rowId xmlns:a16="http://schemas.microsoft.com/office/drawing/2014/main" val="1700352725"/>
                  </a:ext>
                </a:extLst>
              </a:tr>
              <a:tr h="278130">
                <a:tc>
                  <a:txBody>
                    <a:bodyPr/>
                    <a:lstStyle/>
                    <a:p>
                      <a:r>
                        <a:rPr lang="en-US" sz="1000" dirty="0"/>
                        <a:t>Max Thread Blocks / Multiprocessor</a:t>
                      </a:r>
                    </a:p>
                  </a:txBody>
                  <a:tcPr marL="68580" marR="68580" marT="34290" marB="34290"/>
                </a:tc>
                <a:tc>
                  <a:txBody>
                    <a:bodyPr/>
                    <a:lstStyle/>
                    <a:p>
                      <a:r>
                        <a:rPr lang="en-US" sz="1000" dirty="0"/>
                        <a:t>16</a:t>
                      </a:r>
                    </a:p>
                  </a:txBody>
                  <a:tcPr marL="68580" marR="68580" marT="34290" marB="34290"/>
                </a:tc>
                <a:extLst>
                  <a:ext uri="{0D108BD9-81ED-4DB2-BD59-A6C34878D82A}">
                    <a16:rowId xmlns:a16="http://schemas.microsoft.com/office/drawing/2014/main" val="2357261507"/>
                  </a:ext>
                </a:extLst>
              </a:tr>
              <a:tr h="278130">
                <a:tc>
                  <a:txBody>
                    <a:bodyPr/>
                    <a:lstStyle/>
                    <a:p>
                      <a:r>
                        <a:rPr lang="en-US" sz="1000" dirty="0"/>
                        <a:t>32-bit</a:t>
                      </a:r>
                      <a:r>
                        <a:rPr lang="en-US" sz="1000" baseline="0" dirty="0"/>
                        <a:t> Registers / Multiprocessor</a:t>
                      </a:r>
                      <a:endParaRPr lang="en-US" sz="1000" dirty="0"/>
                    </a:p>
                  </a:txBody>
                  <a:tcPr marL="68580" marR="68580" marT="34290" marB="34290"/>
                </a:tc>
                <a:tc>
                  <a:txBody>
                    <a:bodyPr/>
                    <a:lstStyle/>
                    <a:p>
                      <a:r>
                        <a:rPr lang="en-US" sz="1000" dirty="0"/>
                        <a:t>65536</a:t>
                      </a:r>
                    </a:p>
                  </a:txBody>
                  <a:tcPr marL="68580" marR="68580" marT="34290" marB="34290"/>
                </a:tc>
                <a:extLst>
                  <a:ext uri="{0D108BD9-81ED-4DB2-BD59-A6C34878D82A}">
                    <a16:rowId xmlns:a16="http://schemas.microsoft.com/office/drawing/2014/main" val="4242567815"/>
                  </a:ext>
                </a:extLst>
              </a:tr>
              <a:tr h="278130">
                <a:tc>
                  <a:txBody>
                    <a:bodyPr/>
                    <a:lstStyle/>
                    <a:p>
                      <a:r>
                        <a:rPr lang="en-US" sz="1000" dirty="0"/>
                        <a:t>Max Registers / Thread</a:t>
                      </a:r>
                    </a:p>
                  </a:txBody>
                  <a:tcPr marL="68580" marR="68580" marT="34290" marB="34290"/>
                </a:tc>
                <a:tc>
                  <a:txBody>
                    <a:bodyPr/>
                    <a:lstStyle/>
                    <a:p>
                      <a:r>
                        <a:rPr lang="en-US" sz="1000" dirty="0"/>
                        <a:t>255</a:t>
                      </a:r>
                    </a:p>
                  </a:txBody>
                  <a:tcPr marL="68580" marR="68580" marT="34290" marB="34290"/>
                </a:tc>
                <a:extLst>
                  <a:ext uri="{0D108BD9-81ED-4DB2-BD59-A6C34878D82A}">
                    <a16:rowId xmlns:a16="http://schemas.microsoft.com/office/drawing/2014/main" val="2348548001"/>
                  </a:ext>
                </a:extLst>
              </a:tr>
              <a:tr h="278130">
                <a:tc>
                  <a:txBody>
                    <a:bodyPr/>
                    <a:lstStyle/>
                    <a:p>
                      <a:r>
                        <a:rPr lang="en-US" sz="1000" dirty="0"/>
                        <a:t>Max Threads / Thread Block</a:t>
                      </a:r>
                    </a:p>
                  </a:txBody>
                  <a:tcPr marL="68580" marR="68580" marT="34290" marB="34290"/>
                </a:tc>
                <a:tc>
                  <a:txBody>
                    <a:bodyPr/>
                    <a:lstStyle/>
                    <a:p>
                      <a:r>
                        <a:rPr lang="en-US" sz="1000" dirty="0"/>
                        <a:t>1024</a:t>
                      </a:r>
                    </a:p>
                  </a:txBody>
                  <a:tcPr marL="68580" marR="68580" marT="34290" marB="34290"/>
                </a:tc>
                <a:extLst>
                  <a:ext uri="{0D108BD9-81ED-4DB2-BD59-A6C34878D82A}">
                    <a16:rowId xmlns:a16="http://schemas.microsoft.com/office/drawing/2014/main" val="1781221927"/>
                  </a:ext>
                </a:extLst>
              </a:tr>
              <a:tr h="531495">
                <a:tc>
                  <a:txBody>
                    <a:bodyPr/>
                    <a:lstStyle/>
                    <a:p>
                      <a:r>
                        <a:rPr lang="en-US" sz="1000" dirty="0"/>
                        <a:t>Shared Memory Size Configurations (bytes)</a:t>
                      </a:r>
                    </a:p>
                  </a:txBody>
                  <a:tcPr marL="68580" marR="68580" marT="34290" marB="34290"/>
                </a:tc>
                <a:tc>
                  <a:txBody>
                    <a:bodyPr/>
                    <a:lstStyle/>
                    <a:p>
                      <a:r>
                        <a:rPr lang="en-US" sz="1000" dirty="0"/>
                        <a:t>16K</a:t>
                      </a:r>
                    </a:p>
                    <a:p>
                      <a:r>
                        <a:rPr lang="en-US" sz="1000" dirty="0"/>
                        <a:t>32K</a:t>
                      </a:r>
                    </a:p>
                    <a:p>
                      <a:r>
                        <a:rPr lang="en-US" sz="1000" dirty="0"/>
                        <a:t>48K</a:t>
                      </a:r>
                    </a:p>
                  </a:txBody>
                  <a:tcPr marL="68580" marR="68580" marT="34290" marB="34290"/>
                </a:tc>
                <a:extLst>
                  <a:ext uri="{0D108BD9-81ED-4DB2-BD59-A6C34878D82A}">
                    <a16:rowId xmlns:a16="http://schemas.microsoft.com/office/drawing/2014/main" val="2083631565"/>
                  </a:ext>
                </a:extLst>
              </a:tr>
            </a:tbl>
          </a:graphicData>
        </a:graphic>
      </p:graphicFrame>
    </p:spTree>
    <p:extLst>
      <p:ext uri="{BB962C8B-B14F-4D97-AF65-F5344CB8AC3E}">
        <p14:creationId xmlns:p14="http://schemas.microsoft.com/office/powerpoint/2010/main" val="279811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a:lstStyle/>
          <a:p>
            <a:r>
              <a:rPr lang="en-US" sz="2400" dirty="0"/>
              <a:t>When a kernel Grid is launched:</a:t>
            </a:r>
          </a:p>
          <a:p>
            <a:pPr lvl="1"/>
            <a:r>
              <a:rPr lang="en-US" sz="2100" dirty="0"/>
              <a:t>Thread-blocks are divided among the SMs for execution.</a:t>
            </a:r>
          </a:p>
          <a:p>
            <a:pPr lvl="1"/>
            <a:r>
              <a:rPr lang="en-US" sz="2100" dirty="0"/>
              <a:t>Threads on the same blocks will be executed simultaneously (logically speaking).</a:t>
            </a:r>
          </a:p>
          <a:p>
            <a:pPr lvl="1"/>
            <a:r>
              <a:rPr lang="en-US" sz="2100" dirty="0"/>
              <a:t>Multiple blocks could be assigned to the same SM but that doesn't mean they will be executed simultaneously, it will depend on the available resources.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395207" cy="400110"/>
          </a:xfrm>
          <a:prstGeom prst="rect">
            <a:avLst/>
          </a:prstGeom>
        </p:spPr>
        <p:txBody>
          <a:bodyPr wrap="none">
            <a:spAutoFit/>
          </a:bodyPr>
          <a:lstStyle/>
          <a:p>
            <a:r>
              <a:rPr lang="en-US" sz="2000" dirty="0">
                <a:solidFill>
                  <a:schemeClr val="bg1"/>
                </a:solidFill>
              </a:rPr>
              <a:t>Launching a Kernel</a:t>
            </a:r>
          </a:p>
        </p:txBody>
      </p:sp>
    </p:spTree>
    <p:extLst>
      <p:ext uri="{BB962C8B-B14F-4D97-AF65-F5344CB8AC3E}">
        <p14:creationId xmlns:p14="http://schemas.microsoft.com/office/powerpoint/2010/main" val="230761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4D118E-677E-4DE2-BE9E-75FAECF5D851}"/>
              </a:ext>
            </a:extLst>
          </p:cNvPr>
          <p:cNvSpPr>
            <a:spLocks noGrp="1"/>
          </p:cNvSpPr>
          <p:nvPr>
            <p:ph type="ctrTitle"/>
          </p:nvPr>
        </p:nvSpPr>
        <p:spPr/>
        <p:txBody>
          <a:bodyPr/>
          <a:lstStyle/>
          <a:p>
            <a:r>
              <a:rPr lang="en-US" dirty="0"/>
              <a:t>CUDA Basics</a:t>
            </a:r>
          </a:p>
        </p:txBody>
      </p:sp>
      <p:sp>
        <p:nvSpPr>
          <p:cNvPr id="7" name="Subtitle 6">
            <a:extLst>
              <a:ext uri="{FF2B5EF4-FFF2-40B4-BE49-F238E27FC236}">
                <a16:creationId xmlns:a16="http://schemas.microsoft.com/office/drawing/2014/main" id="{633DB463-1619-419F-A4DD-6A348F94D5F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D306841-7A4D-44A7-BD7B-D4C9387AC7C8}"/>
              </a:ext>
            </a:extLst>
          </p:cNvPr>
          <p:cNvSpPr>
            <a:spLocks noGrp="1"/>
          </p:cNvSpPr>
          <p:nvPr>
            <p:ph type="sldNum" idx="4294967295"/>
          </p:nvPr>
        </p:nvSpPr>
        <p:spPr>
          <a:xfrm>
            <a:off x="0" y="4813300"/>
            <a:ext cx="7956550" cy="330200"/>
          </a:xfrm>
        </p:spPr>
        <p:txBody>
          <a:bodyPr/>
          <a:lstStyle/>
          <a:p>
            <a:pPr marL="0" lvl="0" indent="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92192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153427" cy="400110"/>
          </a:xfrm>
          <a:prstGeom prst="rect">
            <a:avLst/>
          </a:prstGeom>
        </p:spPr>
        <p:txBody>
          <a:bodyPr wrap="none">
            <a:spAutoFit/>
          </a:bodyPr>
          <a:lstStyle/>
          <a:p>
            <a:r>
              <a:rPr lang="en-US" sz="2000" dirty="0">
                <a:solidFill>
                  <a:schemeClr val="bg1"/>
                </a:solidFill>
              </a:rPr>
              <a:t>Logical and Physical View</a:t>
            </a:r>
          </a:p>
        </p:txBody>
      </p:sp>
      <p:pic>
        <p:nvPicPr>
          <p:cNvPr id="8" name="Screen Shot 2016-01-31 at 11.43.24 PM.png">
            <a:extLst>
              <a:ext uri="{FF2B5EF4-FFF2-40B4-BE49-F238E27FC236}">
                <a16:creationId xmlns:a16="http://schemas.microsoft.com/office/drawing/2014/main" id="{644837D2-9CFB-4CD8-A943-84894E8D421E}"/>
              </a:ext>
            </a:extLst>
          </p:cNvPr>
          <p:cNvPicPr>
            <a:picLocks noChangeAspect="1"/>
          </p:cNvPicPr>
          <p:nvPr/>
        </p:nvPicPr>
        <p:blipFill>
          <a:blip r:embed="rId2">
            <a:extLst/>
          </a:blip>
          <a:stretch>
            <a:fillRect/>
          </a:stretch>
        </p:blipFill>
        <p:spPr>
          <a:xfrm>
            <a:off x="2543914" y="1552114"/>
            <a:ext cx="4055921" cy="3075160"/>
          </a:xfrm>
          <a:prstGeom prst="rect">
            <a:avLst/>
          </a:prstGeom>
          <a:noFill/>
          <a:ln w="12700">
            <a:noFill/>
            <a:miter lim="400000"/>
          </a:ln>
        </p:spPr>
      </p:pic>
    </p:spTree>
    <p:extLst>
      <p:ext uri="{BB962C8B-B14F-4D97-AF65-F5344CB8AC3E}">
        <p14:creationId xmlns:p14="http://schemas.microsoft.com/office/powerpoint/2010/main" val="11225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395207" cy="400110"/>
          </a:xfrm>
          <a:prstGeom prst="rect">
            <a:avLst/>
          </a:prstGeom>
        </p:spPr>
        <p:txBody>
          <a:bodyPr wrap="none">
            <a:spAutoFit/>
          </a:bodyPr>
          <a:lstStyle/>
          <a:p>
            <a:r>
              <a:rPr lang="en-US" sz="2000" dirty="0">
                <a:solidFill>
                  <a:schemeClr val="bg1"/>
                </a:solidFill>
              </a:rPr>
              <a:t>Launching a Kernel</a:t>
            </a:r>
          </a:p>
        </p:txBody>
      </p:sp>
      <p:pic>
        <p:nvPicPr>
          <p:cNvPr id="6" name="Content Placeholder 4">
            <a:extLst>
              <a:ext uri="{FF2B5EF4-FFF2-40B4-BE49-F238E27FC236}">
                <a16:creationId xmlns:a16="http://schemas.microsoft.com/office/drawing/2014/main" id="{F518CDAA-8CBD-47C5-B936-1BF17C5F9E41}"/>
              </a:ext>
            </a:extLst>
          </p:cNvPr>
          <p:cNvPicPr>
            <a:picLocks noChangeAspect="1"/>
          </p:cNvPicPr>
          <p:nvPr/>
        </p:nvPicPr>
        <p:blipFill>
          <a:blip r:embed="rId2"/>
          <a:stretch>
            <a:fillRect/>
          </a:stretch>
        </p:blipFill>
        <p:spPr>
          <a:xfrm>
            <a:off x="3006571" y="2624862"/>
            <a:ext cx="3123567" cy="2186497"/>
          </a:xfrm>
          <a:prstGeom prst="rect">
            <a:avLst/>
          </a:prstGeom>
          <a:noFill/>
          <a:ln>
            <a:noFill/>
          </a:ln>
        </p:spPr>
      </p:pic>
      <p:sp>
        <p:nvSpPr>
          <p:cNvPr id="7" name="Rectangle 6">
            <a:extLst>
              <a:ext uri="{FF2B5EF4-FFF2-40B4-BE49-F238E27FC236}">
                <a16:creationId xmlns:a16="http://schemas.microsoft.com/office/drawing/2014/main" id="{FB606F8D-622A-41D6-90BD-076B88C7B01B}"/>
              </a:ext>
            </a:extLst>
          </p:cNvPr>
          <p:cNvSpPr/>
          <p:nvPr/>
        </p:nvSpPr>
        <p:spPr>
          <a:xfrm>
            <a:off x="2927676" y="1413508"/>
            <a:ext cx="3875459" cy="300082"/>
          </a:xfrm>
          <a:prstGeom prst="rect">
            <a:avLst/>
          </a:prstGeom>
        </p:spPr>
        <p:txBody>
          <a:bodyPr wrap="square">
            <a:spAutoFit/>
          </a:bodyPr>
          <a:lstStyle/>
          <a:p>
            <a:pPr defTabSz="685800">
              <a:buClrTx/>
              <a:defRPr/>
            </a:pPr>
            <a:r>
              <a:rPr lang="en-US" sz="1350" dirty="0">
                <a:solidFill>
                  <a:schemeClr val="tx1"/>
                </a:solidFill>
                <a:latin typeface="Courier New" panose="02070309020205020404" pitchFamily="49" charset="0"/>
                <a:ea typeface="+mn-ea"/>
                <a:cs typeface="Courier New" panose="02070309020205020404" pitchFamily="49" charset="0"/>
              </a:rPr>
              <a:t>kernel&lt;&lt;&lt;4, 256&gt;&gt;&gt;(pointer1); </a:t>
            </a:r>
          </a:p>
        </p:txBody>
      </p:sp>
      <p:sp>
        <p:nvSpPr>
          <p:cNvPr id="9" name="Rectangle 8">
            <a:extLst>
              <a:ext uri="{FF2B5EF4-FFF2-40B4-BE49-F238E27FC236}">
                <a16:creationId xmlns:a16="http://schemas.microsoft.com/office/drawing/2014/main" id="{43D0C2B3-758D-4261-B7CF-57D461C76959}"/>
              </a:ext>
            </a:extLst>
          </p:cNvPr>
          <p:cNvSpPr/>
          <p:nvPr/>
        </p:nvSpPr>
        <p:spPr>
          <a:xfrm>
            <a:off x="3007528" y="1905824"/>
            <a:ext cx="622580" cy="499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900" kern="1200" dirty="0">
                <a:solidFill>
                  <a:schemeClr val="bg1"/>
                </a:solidFill>
                <a:latin typeface="Raleway Light" panose="020B0604020202020204" charset="0"/>
              </a:rPr>
              <a:t>256 threads</a:t>
            </a:r>
          </a:p>
        </p:txBody>
      </p:sp>
      <p:sp>
        <p:nvSpPr>
          <p:cNvPr id="10" name="Rectangle 9">
            <a:extLst>
              <a:ext uri="{FF2B5EF4-FFF2-40B4-BE49-F238E27FC236}">
                <a16:creationId xmlns:a16="http://schemas.microsoft.com/office/drawing/2014/main" id="{6846538B-62E1-4EAD-9CB0-9C1EACD5D12A}"/>
              </a:ext>
            </a:extLst>
          </p:cNvPr>
          <p:cNvSpPr/>
          <p:nvPr/>
        </p:nvSpPr>
        <p:spPr>
          <a:xfrm>
            <a:off x="3926040" y="1905824"/>
            <a:ext cx="622580" cy="499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900" kern="1200" dirty="0">
                <a:solidFill>
                  <a:schemeClr val="bg1"/>
                </a:solidFill>
                <a:latin typeface="Raleway Light" panose="020B0604020202020204" charset="0"/>
              </a:rPr>
              <a:t>256 threads</a:t>
            </a:r>
          </a:p>
        </p:txBody>
      </p:sp>
      <p:sp>
        <p:nvSpPr>
          <p:cNvPr id="11" name="Rectangle 10">
            <a:extLst>
              <a:ext uri="{FF2B5EF4-FFF2-40B4-BE49-F238E27FC236}">
                <a16:creationId xmlns:a16="http://schemas.microsoft.com/office/drawing/2014/main" id="{E1D353AB-9F84-42BD-86B3-81813D821CB2}"/>
              </a:ext>
            </a:extLst>
          </p:cNvPr>
          <p:cNvSpPr/>
          <p:nvPr/>
        </p:nvSpPr>
        <p:spPr>
          <a:xfrm>
            <a:off x="4844551" y="1905824"/>
            <a:ext cx="622580" cy="499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900" kern="1200" dirty="0">
                <a:solidFill>
                  <a:schemeClr val="bg1"/>
                </a:solidFill>
                <a:latin typeface="Raleway Light" panose="020B0604020202020204" charset="0"/>
              </a:rPr>
              <a:t>256 threads</a:t>
            </a:r>
          </a:p>
        </p:txBody>
      </p:sp>
      <p:sp>
        <p:nvSpPr>
          <p:cNvPr id="12" name="Rectangle 11">
            <a:extLst>
              <a:ext uri="{FF2B5EF4-FFF2-40B4-BE49-F238E27FC236}">
                <a16:creationId xmlns:a16="http://schemas.microsoft.com/office/drawing/2014/main" id="{D1378ACE-A416-420B-99CC-9E5F345013EF}"/>
              </a:ext>
            </a:extLst>
          </p:cNvPr>
          <p:cNvSpPr/>
          <p:nvPr/>
        </p:nvSpPr>
        <p:spPr>
          <a:xfrm>
            <a:off x="5763063" y="1905824"/>
            <a:ext cx="622580" cy="499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900" kern="1200" dirty="0">
                <a:solidFill>
                  <a:schemeClr val="bg1"/>
                </a:solidFill>
                <a:latin typeface="Raleway Light" panose="020B0604020202020204" charset="0"/>
              </a:rPr>
              <a:t>256 threads</a:t>
            </a:r>
          </a:p>
        </p:txBody>
      </p:sp>
      <p:sp>
        <p:nvSpPr>
          <p:cNvPr id="13" name="Left Brace 12">
            <a:extLst>
              <a:ext uri="{FF2B5EF4-FFF2-40B4-BE49-F238E27FC236}">
                <a16:creationId xmlns:a16="http://schemas.microsoft.com/office/drawing/2014/main" id="{642E44F7-CDE6-4B7A-A8A3-01AEE9A7DC7D}"/>
              </a:ext>
            </a:extLst>
          </p:cNvPr>
          <p:cNvSpPr/>
          <p:nvPr/>
        </p:nvSpPr>
        <p:spPr>
          <a:xfrm rot="5400000">
            <a:off x="4560156" y="-12361"/>
            <a:ext cx="274004" cy="3538963"/>
          </a:xfrm>
          <a:prstGeom prst="leftBrace">
            <a:avLst>
              <a:gd name="adj1" fmla="val 8333"/>
              <a:gd name="adj2" fmla="val 692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pPr>
            <a:endParaRPr lang="en-US" sz="1350" kern="1200">
              <a:latin typeface="Corbel" panose="020B0503020204020204"/>
            </a:endParaRPr>
          </a:p>
        </p:txBody>
      </p:sp>
    </p:spTree>
    <p:extLst>
      <p:ext uri="{BB962C8B-B14F-4D97-AF65-F5344CB8AC3E}">
        <p14:creationId xmlns:p14="http://schemas.microsoft.com/office/powerpoint/2010/main" val="175511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2"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2"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2"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8.33333E-7 4.19753E-6 L 0.00261 0.21944 " pathEditMode="relative" rAng="0" ptsTypes="AA">
                                      <p:cBhvr>
                                        <p:cTn id="33" dur="2000" fill="hold"/>
                                        <p:tgtEl>
                                          <p:spTgt spid="9"/>
                                        </p:tgtEl>
                                        <p:attrNameLst>
                                          <p:attrName>ppt_x</p:attrName>
                                          <p:attrName>ppt_y</p:attrName>
                                        </p:attrNameLst>
                                      </p:cBhvr>
                                      <p:rCtr x="122" y="10957"/>
                                    </p:animMotion>
                                  </p:childTnLst>
                                </p:cTn>
                              </p:par>
                              <p:par>
                                <p:cTn id="34" presetID="42" presetClass="path" presetSubtype="0" accel="50000" decel="50000" fill="hold" grpId="0" nodeType="withEffect">
                                  <p:stCondLst>
                                    <p:cond delay="0"/>
                                  </p:stCondLst>
                                  <p:childTnLst>
                                    <p:animMotion origin="layout" path="M 1.94444E-6 4.19753E-6 L -0.06632 0.21265 " pathEditMode="relative" rAng="0" ptsTypes="AA">
                                      <p:cBhvr>
                                        <p:cTn id="35" dur="2000" fill="hold"/>
                                        <p:tgtEl>
                                          <p:spTgt spid="10"/>
                                        </p:tgtEl>
                                        <p:attrNameLst>
                                          <p:attrName>ppt_x</p:attrName>
                                          <p:attrName>ppt_y</p:attrName>
                                        </p:attrNameLst>
                                      </p:cBhvr>
                                      <p:rCtr x="-3316" y="10617"/>
                                    </p:animMotion>
                                  </p:childTnLst>
                                </p:cTn>
                              </p:par>
                              <p:par>
                                <p:cTn id="36" presetID="42" presetClass="path" presetSubtype="0" accel="50000" decel="50000" fill="hold" grpId="0" nodeType="withEffect">
                                  <p:stCondLst>
                                    <p:cond delay="0"/>
                                  </p:stCondLst>
                                  <p:childTnLst>
                                    <p:animMotion origin="layout" path="M 1.11111E-6 4.19753E-6 L -0.12153 0.21265 " pathEditMode="relative" rAng="0" ptsTypes="AA">
                                      <p:cBhvr>
                                        <p:cTn id="37" dur="2000" fill="hold"/>
                                        <p:tgtEl>
                                          <p:spTgt spid="11"/>
                                        </p:tgtEl>
                                        <p:attrNameLst>
                                          <p:attrName>ppt_x</p:attrName>
                                          <p:attrName>ppt_y</p:attrName>
                                        </p:attrNameLst>
                                      </p:cBhvr>
                                      <p:rCtr x="-6076" y="10617"/>
                                    </p:animMotion>
                                  </p:childTnLst>
                                </p:cTn>
                              </p:par>
                              <p:par>
                                <p:cTn id="38" presetID="42" presetClass="path" presetSubtype="0" accel="50000" decel="50000" fill="hold" grpId="0" nodeType="withEffect">
                                  <p:stCondLst>
                                    <p:cond delay="0"/>
                                  </p:stCondLst>
                                  <p:childTnLst>
                                    <p:animMotion origin="layout" path="M 3.88889E-6 4.19753E-6 L -0.18664 0.22376 " pathEditMode="relative" rAng="0" ptsTypes="AA">
                                      <p:cBhvr>
                                        <p:cTn id="39" dur="2000" fill="hold"/>
                                        <p:tgtEl>
                                          <p:spTgt spid="12"/>
                                        </p:tgtEl>
                                        <p:attrNameLst>
                                          <p:attrName>ppt_x</p:attrName>
                                          <p:attrName>ppt_y</p:attrName>
                                        </p:attrNameLst>
                                      </p:cBhvr>
                                      <p:rCtr x="-9340" y="11173"/>
                                    </p:animMotion>
                                  </p:childTnLst>
                                </p:cTn>
                              </p:par>
                              <p:par>
                                <p:cTn id="40" presetID="6" presetClass="emph" presetSubtype="0" fill="hold" grpId="1" nodeType="withEffect">
                                  <p:stCondLst>
                                    <p:cond delay="0"/>
                                  </p:stCondLst>
                                  <p:childTnLst>
                                    <p:animScale>
                                      <p:cBhvr>
                                        <p:cTn id="41" dur="2000" fill="hold"/>
                                        <p:tgtEl>
                                          <p:spTgt spid="9"/>
                                        </p:tgtEl>
                                      </p:cBhvr>
                                      <p:by x="25000" y="25000"/>
                                    </p:animScale>
                                  </p:childTnLst>
                                </p:cTn>
                              </p:par>
                              <p:par>
                                <p:cTn id="42" presetID="6" presetClass="emph" presetSubtype="0" fill="hold" grpId="1" nodeType="withEffect">
                                  <p:stCondLst>
                                    <p:cond delay="0"/>
                                  </p:stCondLst>
                                  <p:childTnLst>
                                    <p:animScale>
                                      <p:cBhvr>
                                        <p:cTn id="43" dur="2000" fill="hold"/>
                                        <p:tgtEl>
                                          <p:spTgt spid="10"/>
                                        </p:tgtEl>
                                      </p:cBhvr>
                                      <p:by x="25000" y="25000"/>
                                    </p:animScale>
                                  </p:childTnLst>
                                </p:cTn>
                              </p:par>
                              <p:par>
                                <p:cTn id="44" presetID="6" presetClass="emph" presetSubtype="0" fill="hold" grpId="1" nodeType="withEffect">
                                  <p:stCondLst>
                                    <p:cond delay="0"/>
                                  </p:stCondLst>
                                  <p:childTnLst>
                                    <p:animScale>
                                      <p:cBhvr>
                                        <p:cTn id="45" dur="2000" fill="hold"/>
                                        <p:tgtEl>
                                          <p:spTgt spid="11"/>
                                        </p:tgtEl>
                                      </p:cBhvr>
                                      <p:by x="25000" y="25000"/>
                                    </p:animScale>
                                  </p:childTnLst>
                                </p:cTn>
                              </p:par>
                              <p:par>
                                <p:cTn id="46" presetID="6" presetClass="emph" presetSubtype="0" fill="hold" grpId="1" nodeType="withEffect">
                                  <p:stCondLst>
                                    <p:cond delay="0"/>
                                  </p:stCondLst>
                                  <p:childTnLst>
                                    <p:animScale>
                                      <p:cBhvr>
                                        <p:cTn id="47" dur="2000" fill="hold"/>
                                        <p:tgtEl>
                                          <p:spTgt spid="12"/>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1800" dirty="0"/>
              <a:t>CUDA uses Single Instruction Multiple Thread (SIMT)</a:t>
            </a:r>
          </a:p>
          <a:p>
            <a:pPr lvl="1"/>
            <a:r>
              <a:rPr lang="en-US" sz="1500" dirty="0"/>
              <a:t>Threads will be grouped into </a:t>
            </a:r>
            <a:r>
              <a:rPr lang="en-US" sz="2700" b="1" dirty="0"/>
              <a:t>warps</a:t>
            </a:r>
            <a:r>
              <a:rPr lang="en-US" sz="1500" dirty="0"/>
              <a:t> (32 threads per warp)</a:t>
            </a:r>
          </a:p>
          <a:p>
            <a:pPr lvl="1"/>
            <a:r>
              <a:rPr lang="en-US" sz="1500" b="1" dirty="0"/>
              <a:t>All threads in a warp execute the same instruction at the same time</a:t>
            </a:r>
          </a:p>
          <a:p>
            <a:r>
              <a:rPr lang="en-US" sz="1800" dirty="0"/>
              <a:t>Each SM will partition the blocks into warps and then schedule them for execution depending on available hardware resources.</a:t>
            </a:r>
          </a:p>
          <a:p>
            <a:r>
              <a:rPr lang="en-US" sz="1800" dirty="0"/>
              <a:t>It is possible that threads on the same warp could have different behavior.</a:t>
            </a:r>
          </a:p>
          <a:p>
            <a:endParaRPr lang="en-US" dirty="0"/>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3147015" cy="400110"/>
          </a:xfrm>
          <a:prstGeom prst="rect">
            <a:avLst/>
          </a:prstGeom>
        </p:spPr>
        <p:txBody>
          <a:bodyPr wrap="none">
            <a:spAutoFit/>
          </a:bodyPr>
          <a:lstStyle/>
          <a:p>
            <a:r>
              <a:rPr lang="en-US" sz="2000" dirty="0">
                <a:solidFill>
                  <a:schemeClr val="bg1"/>
                </a:solidFill>
              </a:rPr>
              <a:t>Kepler Architecture - SMX</a:t>
            </a:r>
          </a:p>
        </p:txBody>
      </p:sp>
    </p:spTree>
    <p:extLst>
      <p:ext uri="{BB962C8B-B14F-4D97-AF65-F5344CB8AC3E}">
        <p14:creationId xmlns:p14="http://schemas.microsoft.com/office/powerpoint/2010/main" val="166210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1800" dirty="0"/>
              <a:t>Warp </a:t>
            </a:r>
            <a:r>
              <a:rPr lang="en-US" sz="1800" dirty="0">
                <a:sym typeface="Wingdings" panose="05000000000000000000" pitchFamily="2" charset="2"/>
              </a:rPr>
              <a:t> the </a:t>
            </a:r>
            <a:r>
              <a:rPr lang="en-US" sz="1800" dirty="0"/>
              <a:t>basic unit of execution</a:t>
            </a:r>
          </a:p>
          <a:p>
            <a:r>
              <a:rPr lang="en-US" sz="1800" dirty="0"/>
              <a:t>Each thread in a warp must executed the same instruction.</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994457" cy="400110"/>
          </a:xfrm>
          <a:prstGeom prst="rect">
            <a:avLst/>
          </a:prstGeom>
        </p:spPr>
        <p:txBody>
          <a:bodyPr wrap="none">
            <a:spAutoFit/>
          </a:bodyPr>
          <a:lstStyle/>
          <a:p>
            <a:r>
              <a:rPr lang="en-US" sz="2000" dirty="0">
                <a:solidFill>
                  <a:schemeClr val="bg1"/>
                </a:solidFill>
              </a:rPr>
              <a:t>Warp Execution</a:t>
            </a:r>
          </a:p>
        </p:txBody>
      </p:sp>
      <p:pic>
        <p:nvPicPr>
          <p:cNvPr id="7" name="Screen Shot 2016-02-01 at 10.22.52 PM.png">
            <a:extLst>
              <a:ext uri="{FF2B5EF4-FFF2-40B4-BE49-F238E27FC236}">
                <a16:creationId xmlns:a16="http://schemas.microsoft.com/office/drawing/2014/main" id="{AE089D38-8FA3-486B-B5D1-2DA4F2637313}"/>
              </a:ext>
            </a:extLst>
          </p:cNvPr>
          <p:cNvPicPr>
            <a:picLocks noChangeAspect="1"/>
          </p:cNvPicPr>
          <p:nvPr/>
        </p:nvPicPr>
        <p:blipFill>
          <a:blip r:embed="rId2">
            <a:extLst/>
          </a:blip>
          <a:stretch>
            <a:fillRect/>
          </a:stretch>
        </p:blipFill>
        <p:spPr>
          <a:xfrm>
            <a:off x="1750502" y="2422088"/>
            <a:ext cx="5642741" cy="1907204"/>
          </a:xfrm>
          <a:prstGeom prst="rect">
            <a:avLst/>
          </a:prstGeom>
          <a:ln w="12700">
            <a:miter lim="400000"/>
          </a:ln>
        </p:spPr>
      </p:pic>
    </p:spTree>
    <p:extLst>
      <p:ext uri="{BB962C8B-B14F-4D97-AF65-F5344CB8AC3E}">
        <p14:creationId xmlns:p14="http://schemas.microsoft.com/office/powerpoint/2010/main" val="81918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000" dirty="0"/>
              <a:t>Blocks can be 3D (x, y, and z dimension). However from the hardware point of view, we can see the threads as one dimension.</a:t>
            </a:r>
          </a:p>
          <a:p>
            <a:r>
              <a:rPr lang="en-US" sz="2000" dirty="0"/>
              <a:t>Threads are grouped into warps based on the built-in variable </a:t>
            </a:r>
            <a:r>
              <a:rPr lang="en-US" sz="2000" dirty="0" err="1"/>
              <a:t>threadIdx</a:t>
            </a:r>
            <a:r>
              <a:rPr lang="en-US" sz="2000" dirty="0"/>
              <a:t> </a:t>
            </a:r>
          </a:p>
          <a:p>
            <a:pPr lvl="1"/>
            <a:r>
              <a:rPr lang="en-US" sz="1800" dirty="0"/>
              <a:t>E.g. blocks of 128 threads will be partition in 4 warps as follow:</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34</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994457" cy="400110"/>
          </a:xfrm>
          <a:prstGeom prst="rect">
            <a:avLst/>
          </a:prstGeom>
        </p:spPr>
        <p:txBody>
          <a:bodyPr wrap="none">
            <a:spAutoFit/>
          </a:bodyPr>
          <a:lstStyle/>
          <a:p>
            <a:r>
              <a:rPr lang="en-US" sz="2000" dirty="0">
                <a:solidFill>
                  <a:schemeClr val="bg1"/>
                </a:solidFill>
              </a:rPr>
              <a:t>Warp Execution</a:t>
            </a:r>
          </a:p>
        </p:txBody>
      </p:sp>
      <p:pic>
        <p:nvPicPr>
          <p:cNvPr id="8" name="Picture 7" descr="Screen Shot 2016-02-01 at 10.39.25 PM.png">
            <a:extLst>
              <a:ext uri="{FF2B5EF4-FFF2-40B4-BE49-F238E27FC236}">
                <a16:creationId xmlns:a16="http://schemas.microsoft.com/office/drawing/2014/main" id="{504F9F89-8C04-4551-A21E-CF1581225D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530810" y="3294079"/>
            <a:ext cx="5261040" cy="824931"/>
          </a:xfrm>
          <a:prstGeom prst="rect">
            <a:avLst/>
          </a:prstGeom>
        </p:spPr>
      </p:pic>
    </p:spTree>
    <p:extLst>
      <p:ext uri="{BB962C8B-B14F-4D97-AF65-F5344CB8AC3E}">
        <p14:creationId xmlns:p14="http://schemas.microsoft.com/office/powerpoint/2010/main" val="263590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100" dirty="0"/>
              <a:t>Not taking warp size into account can lead to misuse</a:t>
            </a:r>
          </a:p>
          <a:p>
            <a:r>
              <a:rPr lang="en-US" sz="1950" dirty="0"/>
              <a:t>If your block has a certain number of threads which is not a multiple of the warp size, then threads on a warp will be wasted. </a:t>
            </a:r>
          </a:p>
          <a:p>
            <a:pPr lvl="2"/>
            <a:r>
              <a:rPr lang="en-US" sz="1800" dirty="0"/>
              <a:t>E. g. a </a:t>
            </a:r>
            <a:r>
              <a:rPr lang="en-US" sz="1800" dirty="0" err="1"/>
              <a:t>threadBlock</a:t>
            </a:r>
            <a:r>
              <a:rPr lang="en-US" sz="1800" dirty="0"/>
              <a:t> of 80 threads.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35</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994457" cy="400110"/>
          </a:xfrm>
          <a:prstGeom prst="rect">
            <a:avLst/>
          </a:prstGeom>
        </p:spPr>
        <p:txBody>
          <a:bodyPr wrap="none">
            <a:spAutoFit/>
          </a:bodyPr>
          <a:lstStyle/>
          <a:p>
            <a:r>
              <a:rPr lang="en-US" sz="2000" dirty="0">
                <a:solidFill>
                  <a:schemeClr val="bg1"/>
                </a:solidFill>
              </a:rPr>
              <a:t>Warp Execution</a:t>
            </a:r>
          </a:p>
        </p:txBody>
      </p:sp>
      <p:pic>
        <p:nvPicPr>
          <p:cNvPr id="7" name="Picture 6" descr="Screen Shot 2016-02-01 at 10.45.25 PM.png">
            <a:extLst>
              <a:ext uri="{FF2B5EF4-FFF2-40B4-BE49-F238E27FC236}">
                <a16:creationId xmlns:a16="http://schemas.microsoft.com/office/drawing/2014/main" id="{E4615A6E-3D85-4CDF-8113-B5B0B5D4104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399927" y="3106342"/>
            <a:ext cx="5255009" cy="1507067"/>
          </a:xfrm>
          <a:prstGeom prst="rect">
            <a:avLst/>
          </a:prstGeom>
        </p:spPr>
      </p:pic>
    </p:spTree>
    <p:extLst>
      <p:ext uri="{BB962C8B-B14F-4D97-AF65-F5344CB8AC3E}">
        <p14:creationId xmlns:p14="http://schemas.microsoft.com/office/powerpoint/2010/main" val="257736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36</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925253" cy="400110"/>
          </a:xfrm>
          <a:prstGeom prst="rect">
            <a:avLst/>
          </a:prstGeom>
        </p:spPr>
        <p:txBody>
          <a:bodyPr wrap="none">
            <a:spAutoFit/>
          </a:bodyPr>
          <a:lstStyle/>
          <a:p>
            <a:r>
              <a:rPr lang="en-US" sz="2000" dirty="0">
                <a:solidFill>
                  <a:schemeClr val="bg1"/>
                </a:solidFill>
              </a:rPr>
              <a:t>Warps</a:t>
            </a:r>
          </a:p>
        </p:txBody>
      </p:sp>
      <p:pic>
        <p:nvPicPr>
          <p:cNvPr id="9" name="Content Placeholder 7">
            <a:extLst>
              <a:ext uri="{FF2B5EF4-FFF2-40B4-BE49-F238E27FC236}">
                <a16:creationId xmlns:a16="http://schemas.microsoft.com/office/drawing/2014/main" id="{8412EAAE-13C4-41ED-A068-A6328BC0D84A}"/>
              </a:ext>
            </a:extLst>
          </p:cNvPr>
          <p:cNvPicPr>
            <a:picLocks noChangeAspect="1"/>
          </p:cNvPicPr>
          <p:nvPr/>
        </p:nvPicPr>
        <p:blipFill>
          <a:blip r:embed="rId2"/>
          <a:stretch>
            <a:fillRect/>
          </a:stretch>
        </p:blipFill>
        <p:spPr>
          <a:xfrm>
            <a:off x="5843779" y="1543737"/>
            <a:ext cx="2777223" cy="3106241"/>
          </a:xfrm>
          <a:prstGeom prst="rect">
            <a:avLst/>
          </a:prstGeom>
          <a:noFill/>
          <a:ln>
            <a:noFill/>
          </a:ln>
        </p:spPr>
      </p:pic>
      <p:sp>
        <p:nvSpPr>
          <p:cNvPr id="10" name="Rectangle 9">
            <a:extLst>
              <a:ext uri="{FF2B5EF4-FFF2-40B4-BE49-F238E27FC236}">
                <a16:creationId xmlns:a16="http://schemas.microsoft.com/office/drawing/2014/main" id="{D5C892E0-B0EC-44D5-A277-FCA927992E49}"/>
              </a:ext>
            </a:extLst>
          </p:cNvPr>
          <p:cNvSpPr/>
          <p:nvPr/>
        </p:nvSpPr>
        <p:spPr>
          <a:xfrm>
            <a:off x="586925" y="1978172"/>
            <a:ext cx="3310522" cy="300082"/>
          </a:xfrm>
          <a:prstGeom prst="rect">
            <a:avLst/>
          </a:prstGeom>
        </p:spPr>
        <p:txBody>
          <a:bodyPr wrap="none">
            <a:spAutoFit/>
          </a:bodyPr>
          <a:lstStyle/>
          <a:p>
            <a:pPr defTabSz="685800">
              <a:buClrTx/>
              <a:defRPr/>
            </a:pPr>
            <a:r>
              <a:rPr lang="en-US" sz="1350" dirty="0">
                <a:solidFill>
                  <a:schemeClr val="tx1"/>
                </a:solidFill>
                <a:latin typeface="Courier New" panose="02070309020205020404" pitchFamily="49" charset="0"/>
                <a:ea typeface="+mn-ea"/>
                <a:cs typeface="Courier New" panose="02070309020205020404" pitchFamily="49" charset="0"/>
              </a:rPr>
              <a:t>kernel&lt;&lt;&lt;4, 256&gt;&gt;&gt;(pointer1); </a:t>
            </a:r>
          </a:p>
        </p:txBody>
      </p:sp>
      <p:sp>
        <p:nvSpPr>
          <p:cNvPr id="11" name="Rectangle 10">
            <a:extLst>
              <a:ext uri="{FF2B5EF4-FFF2-40B4-BE49-F238E27FC236}">
                <a16:creationId xmlns:a16="http://schemas.microsoft.com/office/drawing/2014/main" id="{9C766D58-59AF-4E09-A314-1421E94EB615}"/>
              </a:ext>
            </a:extLst>
          </p:cNvPr>
          <p:cNvSpPr/>
          <p:nvPr/>
        </p:nvSpPr>
        <p:spPr>
          <a:xfrm>
            <a:off x="330909" y="2429088"/>
            <a:ext cx="788503" cy="584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1350" kern="1200" dirty="0">
                <a:solidFill>
                  <a:prstClr val="white"/>
                </a:solidFill>
                <a:latin typeface="Corbel" panose="020B0503020204020204"/>
              </a:rPr>
              <a:t>256 threads</a:t>
            </a:r>
          </a:p>
        </p:txBody>
      </p:sp>
      <p:sp>
        <p:nvSpPr>
          <p:cNvPr id="12" name="Rectangle 11">
            <a:extLst>
              <a:ext uri="{FF2B5EF4-FFF2-40B4-BE49-F238E27FC236}">
                <a16:creationId xmlns:a16="http://schemas.microsoft.com/office/drawing/2014/main" id="{0BA523A3-8DC4-4C29-A541-8DC4136EE34E}"/>
              </a:ext>
            </a:extLst>
          </p:cNvPr>
          <p:cNvSpPr/>
          <p:nvPr/>
        </p:nvSpPr>
        <p:spPr>
          <a:xfrm>
            <a:off x="1249421" y="2429088"/>
            <a:ext cx="788503" cy="584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1350" kern="1200" dirty="0">
                <a:solidFill>
                  <a:prstClr val="white"/>
                </a:solidFill>
                <a:latin typeface="Corbel" panose="020B0503020204020204"/>
              </a:rPr>
              <a:t>256 threads</a:t>
            </a:r>
          </a:p>
        </p:txBody>
      </p:sp>
      <p:sp>
        <p:nvSpPr>
          <p:cNvPr id="13" name="Rectangle 12">
            <a:extLst>
              <a:ext uri="{FF2B5EF4-FFF2-40B4-BE49-F238E27FC236}">
                <a16:creationId xmlns:a16="http://schemas.microsoft.com/office/drawing/2014/main" id="{CF89C3F5-B551-4656-BD4C-68151CE60A01}"/>
              </a:ext>
            </a:extLst>
          </p:cNvPr>
          <p:cNvSpPr/>
          <p:nvPr/>
        </p:nvSpPr>
        <p:spPr>
          <a:xfrm>
            <a:off x="2167932" y="2429088"/>
            <a:ext cx="788503" cy="584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1350" kern="1200" dirty="0">
                <a:solidFill>
                  <a:prstClr val="white"/>
                </a:solidFill>
                <a:latin typeface="Corbel" panose="020B0503020204020204"/>
              </a:rPr>
              <a:t>256 threads</a:t>
            </a:r>
          </a:p>
        </p:txBody>
      </p:sp>
      <p:sp>
        <p:nvSpPr>
          <p:cNvPr id="14" name="Rectangle 13">
            <a:extLst>
              <a:ext uri="{FF2B5EF4-FFF2-40B4-BE49-F238E27FC236}">
                <a16:creationId xmlns:a16="http://schemas.microsoft.com/office/drawing/2014/main" id="{7E94CE48-79F5-4C61-BE1F-C31A430A6A86}"/>
              </a:ext>
            </a:extLst>
          </p:cNvPr>
          <p:cNvSpPr/>
          <p:nvPr/>
        </p:nvSpPr>
        <p:spPr>
          <a:xfrm>
            <a:off x="3086444" y="2429088"/>
            <a:ext cx="788503" cy="584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1350" kern="1200" dirty="0">
                <a:solidFill>
                  <a:prstClr val="white"/>
                </a:solidFill>
                <a:latin typeface="Corbel" panose="020B0503020204020204"/>
              </a:rPr>
              <a:t>256 threads</a:t>
            </a:r>
          </a:p>
        </p:txBody>
      </p:sp>
      <p:sp>
        <p:nvSpPr>
          <p:cNvPr id="15" name="Left Brace 14">
            <a:extLst>
              <a:ext uri="{FF2B5EF4-FFF2-40B4-BE49-F238E27FC236}">
                <a16:creationId xmlns:a16="http://schemas.microsoft.com/office/drawing/2014/main" id="{0407DE04-8F11-4384-85F0-AB5211F9E9B9}"/>
              </a:ext>
            </a:extLst>
          </p:cNvPr>
          <p:cNvSpPr/>
          <p:nvPr/>
        </p:nvSpPr>
        <p:spPr>
          <a:xfrm rot="5400000">
            <a:off x="1931022" y="501817"/>
            <a:ext cx="320698" cy="3680625"/>
          </a:xfrm>
          <a:prstGeom prst="leftBrace">
            <a:avLst>
              <a:gd name="adj1" fmla="val 8333"/>
              <a:gd name="adj2" fmla="val 624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pPr>
            <a:endParaRPr lang="en-US" sz="1350" kern="1200">
              <a:solidFill>
                <a:prstClr val="white"/>
              </a:solidFill>
              <a:latin typeface="Corbel" panose="020B0503020204020204"/>
            </a:endParaRPr>
          </a:p>
        </p:txBody>
      </p:sp>
      <p:sp>
        <p:nvSpPr>
          <p:cNvPr id="16" name="Left Brace 15">
            <a:extLst>
              <a:ext uri="{FF2B5EF4-FFF2-40B4-BE49-F238E27FC236}">
                <a16:creationId xmlns:a16="http://schemas.microsoft.com/office/drawing/2014/main" id="{BC3D60F9-F806-409C-BC7B-90141933B24F}"/>
              </a:ext>
            </a:extLst>
          </p:cNvPr>
          <p:cNvSpPr/>
          <p:nvPr/>
        </p:nvSpPr>
        <p:spPr>
          <a:xfrm>
            <a:off x="4430646" y="1543737"/>
            <a:ext cx="104242" cy="2910284"/>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defTabSz="342900">
              <a:buClrTx/>
            </a:pPr>
            <a:endParaRPr lang="en-US" sz="1350" kern="1200">
              <a:solidFill>
                <a:prstClr val="white"/>
              </a:solidFill>
              <a:latin typeface="Corbel" panose="020B0503020204020204"/>
            </a:endParaRPr>
          </a:p>
        </p:txBody>
      </p:sp>
      <p:sp>
        <p:nvSpPr>
          <p:cNvPr id="17" name="Rectangle 16">
            <a:extLst>
              <a:ext uri="{FF2B5EF4-FFF2-40B4-BE49-F238E27FC236}">
                <a16:creationId xmlns:a16="http://schemas.microsoft.com/office/drawing/2014/main" id="{5779F7BD-1799-49B0-9277-7D9500176B3D}"/>
              </a:ext>
            </a:extLst>
          </p:cNvPr>
          <p:cNvSpPr/>
          <p:nvPr/>
        </p:nvSpPr>
        <p:spPr>
          <a:xfrm>
            <a:off x="4635633" y="1543737"/>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18" name="Rectangle 17">
            <a:extLst>
              <a:ext uri="{FF2B5EF4-FFF2-40B4-BE49-F238E27FC236}">
                <a16:creationId xmlns:a16="http://schemas.microsoft.com/office/drawing/2014/main" id="{5345C514-9206-4601-8210-E768F8B03DD4}"/>
              </a:ext>
            </a:extLst>
          </p:cNvPr>
          <p:cNvSpPr/>
          <p:nvPr/>
        </p:nvSpPr>
        <p:spPr>
          <a:xfrm>
            <a:off x="4635633" y="1926307"/>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19" name="Rectangle 18">
            <a:extLst>
              <a:ext uri="{FF2B5EF4-FFF2-40B4-BE49-F238E27FC236}">
                <a16:creationId xmlns:a16="http://schemas.microsoft.com/office/drawing/2014/main" id="{6DB293D6-9D0A-4611-B61A-92501878FBAA}"/>
              </a:ext>
            </a:extLst>
          </p:cNvPr>
          <p:cNvSpPr/>
          <p:nvPr/>
        </p:nvSpPr>
        <p:spPr>
          <a:xfrm>
            <a:off x="4635633" y="2308878"/>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0" name="Rectangle 19">
            <a:extLst>
              <a:ext uri="{FF2B5EF4-FFF2-40B4-BE49-F238E27FC236}">
                <a16:creationId xmlns:a16="http://schemas.microsoft.com/office/drawing/2014/main" id="{D3BE21C2-5D38-4262-B792-130418502540}"/>
              </a:ext>
            </a:extLst>
          </p:cNvPr>
          <p:cNvSpPr/>
          <p:nvPr/>
        </p:nvSpPr>
        <p:spPr>
          <a:xfrm>
            <a:off x="4635633" y="2691448"/>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1" name="Rectangle 20">
            <a:extLst>
              <a:ext uri="{FF2B5EF4-FFF2-40B4-BE49-F238E27FC236}">
                <a16:creationId xmlns:a16="http://schemas.microsoft.com/office/drawing/2014/main" id="{DDC21413-FB11-4333-A483-6D2C49AB7413}"/>
              </a:ext>
            </a:extLst>
          </p:cNvPr>
          <p:cNvSpPr/>
          <p:nvPr/>
        </p:nvSpPr>
        <p:spPr>
          <a:xfrm>
            <a:off x="4635633" y="3074019"/>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2" name="Rectangle 21">
            <a:extLst>
              <a:ext uri="{FF2B5EF4-FFF2-40B4-BE49-F238E27FC236}">
                <a16:creationId xmlns:a16="http://schemas.microsoft.com/office/drawing/2014/main" id="{78386979-1F65-4705-9A20-95994141EFC1}"/>
              </a:ext>
            </a:extLst>
          </p:cNvPr>
          <p:cNvSpPr/>
          <p:nvPr/>
        </p:nvSpPr>
        <p:spPr>
          <a:xfrm>
            <a:off x="4635633" y="3456589"/>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3" name="Rectangle 22">
            <a:extLst>
              <a:ext uri="{FF2B5EF4-FFF2-40B4-BE49-F238E27FC236}">
                <a16:creationId xmlns:a16="http://schemas.microsoft.com/office/drawing/2014/main" id="{7325D25D-6419-4C24-ABC3-F29F9D1EBBFA}"/>
              </a:ext>
            </a:extLst>
          </p:cNvPr>
          <p:cNvSpPr/>
          <p:nvPr/>
        </p:nvSpPr>
        <p:spPr>
          <a:xfrm>
            <a:off x="4635633" y="3839160"/>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
        <p:nvSpPr>
          <p:cNvPr id="24" name="Rectangle 23">
            <a:extLst>
              <a:ext uri="{FF2B5EF4-FFF2-40B4-BE49-F238E27FC236}">
                <a16:creationId xmlns:a16="http://schemas.microsoft.com/office/drawing/2014/main" id="{2A06EC7E-F77F-461D-9559-5E35638DC724}"/>
              </a:ext>
            </a:extLst>
          </p:cNvPr>
          <p:cNvSpPr/>
          <p:nvPr/>
        </p:nvSpPr>
        <p:spPr>
          <a:xfrm>
            <a:off x="4635633" y="4221728"/>
            <a:ext cx="527538" cy="201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42900">
              <a:buClrTx/>
            </a:pPr>
            <a:r>
              <a:rPr lang="en-US" sz="1200" kern="1200" dirty="0">
                <a:solidFill>
                  <a:prstClr val="white"/>
                </a:solidFill>
                <a:latin typeface="Corbel" panose="020B0503020204020204"/>
              </a:rPr>
              <a:t>warp</a:t>
            </a:r>
          </a:p>
        </p:txBody>
      </p:sp>
    </p:spTree>
    <p:extLst>
      <p:ext uri="{BB962C8B-B14F-4D97-AF65-F5344CB8AC3E}">
        <p14:creationId xmlns:p14="http://schemas.microsoft.com/office/powerpoint/2010/main" val="2146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2"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1"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3.33333E-6 -2.34568E-6 L 0.3533 0.05679 " pathEditMode="relative" rAng="0" ptsTypes="AA">
                                      <p:cBhvr>
                                        <p:cTn id="34" dur="2000" fill="hold"/>
                                        <p:tgtEl>
                                          <p:spTgt spid="11"/>
                                        </p:tgtEl>
                                        <p:attrNameLst>
                                          <p:attrName>ppt_x</p:attrName>
                                          <p:attrName>ppt_y</p:attrName>
                                        </p:attrNameLst>
                                      </p:cBhvr>
                                      <p:rCtr x="17656" y="2840"/>
                                    </p:animMotion>
                                  </p:childTnLst>
                                </p:cTn>
                              </p:par>
                              <p:par>
                                <p:cTn id="35" presetID="6" presetClass="emph" presetSubtype="0" fill="hold" grpId="1" nodeType="withEffect">
                                  <p:stCondLst>
                                    <p:cond delay="0"/>
                                  </p:stCondLst>
                                  <p:childTnLst>
                                    <p:animScale>
                                      <p:cBhvr>
                                        <p:cTn id="36" dur="2000" fill="hold"/>
                                        <p:tgtEl>
                                          <p:spTgt spid="11"/>
                                        </p:tgtEl>
                                      </p:cBhvr>
                                      <p:by x="50000" y="50000"/>
                                    </p:animScale>
                                  </p:childTnLst>
                                </p:cTn>
                              </p:par>
                              <p:par>
                                <p:cTn id="37" presetID="10" presetClass="exit" presetSubtype="0" fill="hold" grpId="1"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ntr" presetSubtype="0" fill="hold" grpId="0" nodeType="withEffect">
                                  <p:stCondLst>
                                    <p:cond delay="200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grpId="3"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par>
                          <p:cTn id="84" fill="hold">
                            <p:stCondLst>
                              <p:cond delay="500"/>
                            </p:stCondLst>
                            <p:childTnLst>
                              <p:par>
                                <p:cTn id="85" presetID="56" presetClass="path" presetSubtype="0" accel="50000" decel="50000" fill="hold" grpId="1" nodeType="afterEffect">
                                  <p:stCondLst>
                                    <p:cond delay="0"/>
                                  </p:stCondLst>
                                  <p:childTnLst>
                                    <p:animMotion origin="layout" path="M -3.88889E-6 -4.44444E-6 L 0.14289 0.01976 " pathEditMode="relative" rAng="0" ptsTypes="AA">
                                      <p:cBhvr>
                                        <p:cTn id="86" dur="1000" fill="hold"/>
                                        <p:tgtEl>
                                          <p:spTgt spid="17"/>
                                        </p:tgtEl>
                                        <p:attrNameLst>
                                          <p:attrName>ppt_x</p:attrName>
                                          <p:attrName>ppt_y</p:attrName>
                                        </p:attrNameLst>
                                      </p:cBhvr>
                                      <p:rCtr x="7135" y="988"/>
                                    </p:animMotion>
                                  </p:childTnLst>
                                </p:cTn>
                              </p:par>
                              <p:par>
                                <p:cTn id="87" presetID="6" presetClass="emph" presetSubtype="0" fill="hold" grpId="2" nodeType="withEffect">
                                  <p:stCondLst>
                                    <p:cond delay="0"/>
                                  </p:stCondLst>
                                  <p:childTnLst>
                                    <p:animScale>
                                      <p:cBhvr>
                                        <p:cTn id="88" dur="1000" fill="hold"/>
                                        <p:tgtEl>
                                          <p:spTgt spid="17"/>
                                        </p:tgtEl>
                                      </p:cBhvr>
                                      <p:by x="50000" y="50000"/>
                                    </p:animScale>
                                  </p:childTnLst>
                                </p:cTn>
                              </p:par>
                            </p:childTnLst>
                          </p:cTn>
                        </p:par>
                        <p:par>
                          <p:cTn id="89" fill="hold">
                            <p:stCondLst>
                              <p:cond delay="1500"/>
                            </p:stCondLst>
                            <p:childTnLst>
                              <p:par>
                                <p:cTn id="90" presetID="56" presetClass="path" presetSubtype="0" accel="50000" decel="50000" fill="hold" grpId="1" nodeType="afterEffect">
                                  <p:stCondLst>
                                    <p:cond delay="0"/>
                                  </p:stCondLst>
                                  <p:childTnLst>
                                    <p:animMotion origin="layout" path="M -3.88889E-6 2.83951E-6 L 0.21841 -0.05463 " pathEditMode="relative" rAng="0" ptsTypes="AA">
                                      <p:cBhvr>
                                        <p:cTn id="91" dur="1000" fill="hold"/>
                                        <p:tgtEl>
                                          <p:spTgt spid="18"/>
                                        </p:tgtEl>
                                        <p:attrNameLst>
                                          <p:attrName>ppt_x</p:attrName>
                                          <p:attrName>ppt_y</p:attrName>
                                        </p:attrNameLst>
                                      </p:cBhvr>
                                      <p:rCtr x="10920" y="-2747"/>
                                    </p:animMotion>
                                  </p:childTnLst>
                                </p:cTn>
                              </p:par>
                              <p:par>
                                <p:cTn id="92" presetID="6" presetClass="emph" presetSubtype="0" fill="hold" grpId="2" nodeType="withEffect">
                                  <p:stCondLst>
                                    <p:cond delay="0"/>
                                  </p:stCondLst>
                                  <p:childTnLst>
                                    <p:animScale>
                                      <p:cBhvr>
                                        <p:cTn id="93" dur="1000" fill="hold"/>
                                        <p:tgtEl>
                                          <p:spTgt spid="18"/>
                                        </p:tgtEl>
                                      </p:cBhvr>
                                      <p:by x="50000" y="50000"/>
                                    </p:animScale>
                                  </p:childTnLst>
                                </p:cTn>
                              </p:par>
                            </p:childTnLst>
                          </p:cTn>
                        </p:par>
                        <p:par>
                          <p:cTn id="94" fill="hold">
                            <p:stCondLst>
                              <p:cond delay="2500"/>
                            </p:stCondLst>
                            <p:childTnLst>
                              <p:par>
                                <p:cTn id="95" presetID="56" presetClass="path" presetSubtype="0" accel="50000" decel="50000" fill="hold" grpId="1" nodeType="afterEffect">
                                  <p:stCondLst>
                                    <p:cond delay="0"/>
                                  </p:stCondLst>
                                  <p:childTnLst>
                                    <p:animMotion origin="layout" path="M -3.88889E-6 1.23457E-7 L 0.29132 -0.12901 " pathEditMode="relative" rAng="0" ptsTypes="AA">
                                      <p:cBhvr>
                                        <p:cTn id="96" dur="1000" fill="hold"/>
                                        <p:tgtEl>
                                          <p:spTgt spid="19"/>
                                        </p:tgtEl>
                                        <p:attrNameLst>
                                          <p:attrName>ppt_x</p:attrName>
                                          <p:attrName>ppt_y</p:attrName>
                                        </p:attrNameLst>
                                      </p:cBhvr>
                                      <p:rCtr x="14566" y="-6451"/>
                                    </p:animMotion>
                                  </p:childTnLst>
                                </p:cTn>
                              </p:par>
                              <p:par>
                                <p:cTn id="97" presetID="6" presetClass="emph" presetSubtype="0" fill="hold" grpId="2" nodeType="withEffect">
                                  <p:stCondLst>
                                    <p:cond delay="0"/>
                                  </p:stCondLst>
                                  <p:childTnLst>
                                    <p:animScale>
                                      <p:cBhvr>
                                        <p:cTn id="98" dur="1000" fill="hold"/>
                                        <p:tgtEl>
                                          <p:spTgt spid="19"/>
                                        </p:tgtEl>
                                      </p:cBhvr>
                                      <p:by x="50000" y="50000"/>
                                    </p:animScale>
                                  </p:childTnLst>
                                </p:cTn>
                              </p:par>
                            </p:childTnLst>
                          </p:cTn>
                        </p:par>
                        <p:par>
                          <p:cTn id="99" fill="hold">
                            <p:stCondLst>
                              <p:cond delay="3500"/>
                            </p:stCondLst>
                            <p:childTnLst>
                              <p:par>
                                <p:cTn id="100" presetID="56" presetClass="path" presetSubtype="0" accel="50000" decel="50000" fill="hold" grpId="1" nodeType="afterEffect">
                                  <p:stCondLst>
                                    <p:cond delay="0"/>
                                  </p:stCondLst>
                                  <p:childTnLst>
                                    <p:animMotion origin="layout" path="M -3.88889E-6 -2.59259E-6 L 0.36737 -0.20339 " pathEditMode="relative" rAng="0" ptsTypes="AA">
                                      <p:cBhvr>
                                        <p:cTn id="101" dur="1000" fill="hold"/>
                                        <p:tgtEl>
                                          <p:spTgt spid="20"/>
                                        </p:tgtEl>
                                        <p:attrNameLst>
                                          <p:attrName>ppt_x</p:attrName>
                                          <p:attrName>ppt_y</p:attrName>
                                        </p:attrNameLst>
                                      </p:cBhvr>
                                      <p:rCtr x="18368" y="-10185"/>
                                    </p:animMotion>
                                  </p:childTnLst>
                                </p:cTn>
                              </p:par>
                              <p:par>
                                <p:cTn id="102" presetID="6" presetClass="emph" presetSubtype="0" fill="hold" grpId="2" nodeType="withEffect">
                                  <p:stCondLst>
                                    <p:cond delay="0"/>
                                  </p:stCondLst>
                                  <p:childTnLst>
                                    <p:animScale>
                                      <p:cBhvr>
                                        <p:cTn id="103" dur="1000" fill="hold"/>
                                        <p:tgtEl>
                                          <p:spTgt spid="20"/>
                                        </p:tgtEl>
                                      </p:cBhvr>
                                      <p:by x="50000" y="50000"/>
                                    </p:animScale>
                                  </p:childTnLst>
                                </p:cTn>
                              </p:par>
                            </p:childTnLst>
                          </p:cTn>
                        </p:par>
                        <p:par>
                          <p:cTn id="104" fill="hold">
                            <p:stCondLst>
                              <p:cond delay="4500"/>
                            </p:stCondLst>
                            <p:childTnLst>
                              <p:par>
                                <p:cTn id="105" presetID="56" presetClass="path" presetSubtype="0" accel="50000" decel="50000" fill="hold" grpId="1" nodeType="afterEffect">
                                  <p:stCondLst>
                                    <p:cond delay="0"/>
                                  </p:stCondLst>
                                  <p:childTnLst>
                                    <p:animMotion origin="layout" path="M -3.88889E-6 4.69136E-6 L 0.14341 -0.27778 " pathEditMode="relative" rAng="0" ptsTypes="AA">
                                      <p:cBhvr>
                                        <p:cTn id="106" dur="1000" fill="hold"/>
                                        <p:tgtEl>
                                          <p:spTgt spid="21"/>
                                        </p:tgtEl>
                                        <p:attrNameLst>
                                          <p:attrName>ppt_x</p:attrName>
                                          <p:attrName>ppt_y</p:attrName>
                                        </p:attrNameLst>
                                      </p:cBhvr>
                                      <p:rCtr x="7170" y="-13889"/>
                                    </p:animMotion>
                                  </p:childTnLst>
                                </p:cTn>
                              </p:par>
                              <p:par>
                                <p:cTn id="107" presetID="6" presetClass="emph" presetSubtype="0" fill="hold" grpId="2" nodeType="withEffect">
                                  <p:stCondLst>
                                    <p:cond delay="0"/>
                                  </p:stCondLst>
                                  <p:childTnLst>
                                    <p:animScale>
                                      <p:cBhvr>
                                        <p:cTn id="108" dur="1000" fill="hold"/>
                                        <p:tgtEl>
                                          <p:spTgt spid="21"/>
                                        </p:tgtEl>
                                      </p:cBhvr>
                                      <p:by x="50000" y="50000"/>
                                    </p:animScale>
                                  </p:childTnLst>
                                </p:cTn>
                              </p:par>
                            </p:childTnLst>
                          </p:cTn>
                        </p:par>
                        <p:par>
                          <p:cTn id="109" fill="hold">
                            <p:stCondLst>
                              <p:cond delay="5500"/>
                            </p:stCondLst>
                            <p:childTnLst>
                              <p:par>
                                <p:cTn id="110" presetID="56" presetClass="path" presetSubtype="0" accel="50000" decel="50000" fill="hold" grpId="1" nodeType="afterEffect">
                                  <p:stCondLst>
                                    <p:cond delay="0"/>
                                  </p:stCondLst>
                                  <p:childTnLst>
                                    <p:animMotion origin="layout" path="M -3.88889E-6 1.97531E-6 L 0.21737 -0.35216 " pathEditMode="relative" rAng="0" ptsTypes="AA">
                                      <p:cBhvr>
                                        <p:cTn id="111" dur="1000" fill="hold"/>
                                        <p:tgtEl>
                                          <p:spTgt spid="22"/>
                                        </p:tgtEl>
                                        <p:attrNameLst>
                                          <p:attrName>ppt_x</p:attrName>
                                          <p:attrName>ppt_y</p:attrName>
                                        </p:attrNameLst>
                                      </p:cBhvr>
                                      <p:rCtr x="10868" y="-17623"/>
                                    </p:animMotion>
                                  </p:childTnLst>
                                </p:cTn>
                              </p:par>
                              <p:par>
                                <p:cTn id="112" presetID="6" presetClass="emph" presetSubtype="0" fill="hold" grpId="2" nodeType="withEffect">
                                  <p:stCondLst>
                                    <p:cond delay="0"/>
                                  </p:stCondLst>
                                  <p:childTnLst>
                                    <p:animScale>
                                      <p:cBhvr>
                                        <p:cTn id="113" dur="1000" fill="hold"/>
                                        <p:tgtEl>
                                          <p:spTgt spid="22"/>
                                        </p:tgtEl>
                                      </p:cBhvr>
                                      <p:by x="50000" y="50000"/>
                                    </p:animScale>
                                  </p:childTnLst>
                                </p:cTn>
                              </p:par>
                            </p:childTnLst>
                          </p:cTn>
                        </p:par>
                        <p:par>
                          <p:cTn id="114" fill="hold">
                            <p:stCondLst>
                              <p:cond delay="6500"/>
                            </p:stCondLst>
                            <p:childTnLst>
                              <p:par>
                                <p:cTn id="115" presetID="56" presetClass="path" presetSubtype="0" accel="50000" decel="50000" fill="hold" grpId="1" nodeType="afterEffect">
                                  <p:stCondLst>
                                    <p:cond delay="0"/>
                                  </p:stCondLst>
                                  <p:childTnLst>
                                    <p:animMotion origin="layout" path="M -3.88889E-6 -7.40741E-7 L 0.29184 -0.42654 " pathEditMode="relative" rAng="0" ptsTypes="AA">
                                      <p:cBhvr>
                                        <p:cTn id="116" dur="1000" fill="hold"/>
                                        <p:tgtEl>
                                          <p:spTgt spid="23"/>
                                        </p:tgtEl>
                                        <p:attrNameLst>
                                          <p:attrName>ppt_x</p:attrName>
                                          <p:attrName>ppt_y</p:attrName>
                                        </p:attrNameLst>
                                      </p:cBhvr>
                                      <p:rCtr x="14583" y="-21327"/>
                                    </p:animMotion>
                                  </p:childTnLst>
                                </p:cTn>
                              </p:par>
                              <p:par>
                                <p:cTn id="117" presetID="6" presetClass="emph" presetSubtype="0" fill="hold" grpId="2" nodeType="withEffect">
                                  <p:stCondLst>
                                    <p:cond delay="0"/>
                                  </p:stCondLst>
                                  <p:childTnLst>
                                    <p:animScale>
                                      <p:cBhvr>
                                        <p:cTn id="118" dur="1000" fill="hold"/>
                                        <p:tgtEl>
                                          <p:spTgt spid="23"/>
                                        </p:tgtEl>
                                      </p:cBhvr>
                                      <p:by x="50000" y="50000"/>
                                    </p:animScale>
                                  </p:childTnLst>
                                </p:cTn>
                              </p:par>
                            </p:childTnLst>
                          </p:cTn>
                        </p:par>
                        <p:par>
                          <p:cTn id="119" fill="hold">
                            <p:stCondLst>
                              <p:cond delay="7500"/>
                            </p:stCondLst>
                            <p:childTnLst>
                              <p:par>
                                <p:cTn id="120" presetID="56" presetClass="path" presetSubtype="0" accel="50000" decel="50000" fill="hold" grpId="1" nodeType="afterEffect">
                                  <p:stCondLst>
                                    <p:cond delay="0"/>
                                  </p:stCondLst>
                                  <p:childTnLst>
                                    <p:animMotion origin="layout" path="M -3.88889E-6 -3.45679E-6 L 0.36511 -0.50092 " pathEditMode="relative" rAng="0" ptsTypes="AA">
                                      <p:cBhvr>
                                        <p:cTn id="121" dur="1000" fill="hold"/>
                                        <p:tgtEl>
                                          <p:spTgt spid="24"/>
                                        </p:tgtEl>
                                        <p:attrNameLst>
                                          <p:attrName>ppt_x</p:attrName>
                                          <p:attrName>ppt_y</p:attrName>
                                        </p:attrNameLst>
                                      </p:cBhvr>
                                      <p:rCtr x="18247" y="-25062"/>
                                    </p:animMotion>
                                  </p:childTnLst>
                                </p:cTn>
                              </p:par>
                              <p:par>
                                <p:cTn id="122" presetID="6" presetClass="emph" presetSubtype="0" fill="hold" grpId="2" nodeType="withEffect">
                                  <p:stCondLst>
                                    <p:cond delay="0"/>
                                  </p:stCondLst>
                                  <p:childTnLst>
                                    <p:animScale>
                                      <p:cBhvr>
                                        <p:cTn id="123" dur="1000" fill="hold"/>
                                        <p:tgtEl>
                                          <p:spTgt spid="2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1" grpId="1" animBg="1"/>
      <p:bldP spid="11" grpId="2" animBg="1"/>
      <p:bldP spid="11" grpId="3"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a:xfrm>
            <a:off x="-125" y="1352327"/>
            <a:ext cx="6181470" cy="3123073"/>
          </a:xfrm>
        </p:spPr>
        <p:txBody>
          <a:bodyPr numCol="1"/>
          <a:lstStyle/>
          <a:p>
            <a:r>
              <a:rPr lang="en-US" sz="2000" dirty="0"/>
              <a:t>4 warp schedulers</a:t>
            </a:r>
          </a:p>
          <a:p>
            <a:pPr lvl="1"/>
            <a:r>
              <a:rPr lang="en-US" dirty="0"/>
              <a:t>Enabling 4 warps to be issued and execute at the same time</a:t>
            </a:r>
          </a:p>
          <a:p>
            <a:pPr lvl="1"/>
            <a:r>
              <a:rPr lang="en-US" dirty="0"/>
              <a:t>two independent instructions per warp can be dispatched each cycle.</a:t>
            </a:r>
          </a:p>
          <a:p>
            <a:r>
              <a:rPr lang="en-US" sz="2000" dirty="0"/>
              <a:t>Each SM can issue a maximum of 64 warps (e.g. a total threads = 64 * 32 = 2048 threads resident in the SM)</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37</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925253" cy="400110"/>
          </a:xfrm>
          <a:prstGeom prst="rect">
            <a:avLst/>
          </a:prstGeom>
        </p:spPr>
        <p:txBody>
          <a:bodyPr wrap="none">
            <a:spAutoFit/>
          </a:bodyPr>
          <a:lstStyle/>
          <a:p>
            <a:r>
              <a:rPr lang="en-US" sz="2000" dirty="0">
                <a:solidFill>
                  <a:schemeClr val="bg1"/>
                </a:solidFill>
              </a:rPr>
              <a:t>Warps</a:t>
            </a:r>
          </a:p>
        </p:txBody>
      </p:sp>
      <p:pic>
        <p:nvPicPr>
          <p:cNvPr id="8" name="Picture 7">
            <a:extLst>
              <a:ext uri="{FF2B5EF4-FFF2-40B4-BE49-F238E27FC236}">
                <a16:creationId xmlns:a16="http://schemas.microsoft.com/office/drawing/2014/main" id="{30C251CD-5FF5-4C02-9B23-51D0438B5FA5}"/>
              </a:ext>
            </a:extLst>
          </p:cNvPr>
          <p:cNvPicPr>
            <a:picLocks noChangeAspect="1"/>
          </p:cNvPicPr>
          <p:nvPr/>
        </p:nvPicPr>
        <p:blipFill>
          <a:blip r:embed="rId2"/>
          <a:stretch>
            <a:fillRect/>
          </a:stretch>
        </p:blipFill>
        <p:spPr>
          <a:xfrm>
            <a:off x="6181345" y="2028724"/>
            <a:ext cx="2449340" cy="1983638"/>
          </a:xfrm>
          <a:prstGeom prst="rect">
            <a:avLst/>
          </a:prstGeom>
        </p:spPr>
      </p:pic>
    </p:spTree>
    <p:extLst>
      <p:ext uri="{BB962C8B-B14F-4D97-AF65-F5344CB8AC3E}">
        <p14:creationId xmlns:p14="http://schemas.microsoft.com/office/powerpoint/2010/main" val="166926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u="sng" dirty="0"/>
              <a:t>Active block</a:t>
            </a:r>
            <a:r>
              <a:rPr lang="en-US" sz="2400" dirty="0"/>
              <a:t>: when resources such as registers and shared memory have been allocated to it.</a:t>
            </a:r>
          </a:p>
          <a:p>
            <a:r>
              <a:rPr lang="en-US" sz="2400" u="sng" dirty="0"/>
              <a:t>Active warp</a:t>
            </a:r>
            <a:r>
              <a:rPr lang="en-US" sz="2400" dirty="0"/>
              <a:t>: warps that belong to the active blocks</a:t>
            </a:r>
          </a:p>
          <a:p>
            <a:pPr lvl="1"/>
            <a:r>
              <a:rPr lang="en-US" sz="2100" dirty="0"/>
              <a:t>Selected warp. Warp that is actively executing</a:t>
            </a:r>
          </a:p>
          <a:p>
            <a:pPr lvl="1"/>
            <a:r>
              <a:rPr lang="en-US" sz="2100" dirty="0"/>
              <a:t>Eligible warp. Warp that is ready for execution but is not currently executing.</a:t>
            </a:r>
          </a:p>
          <a:p>
            <a:pPr lvl="1"/>
            <a:r>
              <a:rPr lang="en-US" sz="2100" dirty="0"/>
              <a:t>Stalled warp. Warp that is not ready for execution.</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925253" cy="400110"/>
          </a:xfrm>
          <a:prstGeom prst="rect">
            <a:avLst/>
          </a:prstGeom>
        </p:spPr>
        <p:txBody>
          <a:bodyPr wrap="none">
            <a:spAutoFit/>
          </a:bodyPr>
          <a:lstStyle/>
          <a:p>
            <a:r>
              <a:rPr lang="en-US" sz="2000" dirty="0">
                <a:solidFill>
                  <a:schemeClr val="bg1"/>
                </a:solidFill>
              </a:rPr>
              <a:t>Warps</a:t>
            </a:r>
          </a:p>
        </p:txBody>
      </p:sp>
    </p:spTree>
    <p:extLst>
      <p:ext uri="{BB962C8B-B14F-4D97-AF65-F5344CB8AC3E}">
        <p14:creationId xmlns:p14="http://schemas.microsoft.com/office/powerpoint/2010/main" val="302971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Number of active warps will be limited by physical resources.</a:t>
            </a:r>
          </a:p>
          <a:p>
            <a:r>
              <a:rPr lang="en-US" sz="2400" dirty="0"/>
              <a:t>if a warp is idle for any reason, SM is free to schedule another warp (from any thread-block that exist already on the SM).</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925253" cy="400110"/>
          </a:xfrm>
          <a:prstGeom prst="rect">
            <a:avLst/>
          </a:prstGeom>
        </p:spPr>
        <p:txBody>
          <a:bodyPr wrap="none">
            <a:spAutoFit/>
          </a:bodyPr>
          <a:lstStyle/>
          <a:p>
            <a:r>
              <a:rPr lang="en-US" sz="2000" dirty="0">
                <a:solidFill>
                  <a:schemeClr val="bg1"/>
                </a:solidFill>
              </a:rPr>
              <a:t>Warps</a:t>
            </a:r>
          </a:p>
        </p:txBody>
      </p:sp>
    </p:spTree>
    <p:extLst>
      <p:ext uri="{BB962C8B-B14F-4D97-AF65-F5344CB8AC3E}">
        <p14:creationId xmlns:p14="http://schemas.microsoft.com/office/powerpoint/2010/main" val="37494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DBE8-6B26-4D82-9CF8-671E35EC72F1}"/>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B8146576-2CD2-4AF4-B539-DE5E4E9321B2}"/>
              </a:ext>
            </a:extLst>
          </p:cNvPr>
          <p:cNvSpPr>
            <a:spLocks noGrp="1"/>
          </p:cNvSpPr>
          <p:nvPr>
            <p:ph type="body" idx="1"/>
          </p:nvPr>
        </p:nvSpPr>
        <p:spPr/>
        <p:txBody>
          <a:bodyPr/>
          <a:lstStyle/>
          <a:p>
            <a:r>
              <a:rPr lang="en-US" sz="2100" dirty="0"/>
              <a:t>The language that started the GPGPU excitement</a:t>
            </a:r>
          </a:p>
          <a:p>
            <a:r>
              <a:rPr lang="en-US" sz="2100" dirty="0"/>
              <a:t>CUDA only runs on NVIDIA GPUs*</a:t>
            </a:r>
          </a:p>
          <a:p>
            <a:r>
              <a:rPr lang="en-US" sz="2100" dirty="0"/>
              <a:t>Highest performance programming framework for NVIDIA GPUs</a:t>
            </a:r>
          </a:p>
          <a:p>
            <a:r>
              <a:rPr lang="en-US" sz="2100" dirty="0"/>
              <a:t>Learning curve similar to threaded C programming</a:t>
            </a:r>
          </a:p>
          <a:p>
            <a:pPr lvl="1"/>
            <a:r>
              <a:rPr lang="en-US" sz="1800" dirty="0"/>
              <a:t>Large performance gains require mapping program to specific underlying architecture</a:t>
            </a:r>
          </a:p>
        </p:txBody>
      </p:sp>
      <p:sp>
        <p:nvSpPr>
          <p:cNvPr id="4" name="Slide Number Placeholder 3">
            <a:extLst>
              <a:ext uri="{FF2B5EF4-FFF2-40B4-BE49-F238E27FC236}">
                <a16:creationId xmlns:a16="http://schemas.microsoft.com/office/drawing/2014/main" id="{1652AAF7-72F3-4F32-A95B-85A1DDDC9E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9244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All threads on a warp MUST execute the same instruction.</a:t>
            </a:r>
          </a:p>
          <a:p>
            <a:r>
              <a:rPr lang="en-US" sz="2400" dirty="0"/>
              <a:t>What happen when there is a branch behavior?</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236510" cy="400110"/>
          </a:xfrm>
          <a:prstGeom prst="rect">
            <a:avLst/>
          </a:prstGeom>
        </p:spPr>
        <p:txBody>
          <a:bodyPr wrap="none">
            <a:spAutoFit/>
          </a:bodyPr>
          <a:lstStyle/>
          <a:p>
            <a:r>
              <a:rPr lang="en-US" sz="2000" dirty="0">
                <a:solidFill>
                  <a:schemeClr val="bg1"/>
                </a:solidFill>
              </a:rPr>
              <a:t>Warp Divergence </a:t>
            </a:r>
          </a:p>
        </p:txBody>
      </p:sp>
      <p:pic>
        <p:nvPicPr>
          <p:cNvPr id="6" name="Picture 5" descr="Screen Shot 2016-02-01 at 10.56.16 PM.png">
            <a:extLst>
              <a:ext uri="{FF2B5EF4-FFF2-40B4-BE49-F238E27FC236}">
                <a16:creationId xmlns:a16="http://schemas.microsoft.com/office/drawing/2014/main" id="{013197A3-1B72-4F96-AA4B-72FBA81A1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485" y="3010670"/>
            <a:ext cx="1362075" cy="1019175"/>
          </a:xfrm>
          <a:prstGeom prst="rect">
            <a:avLst/>
          </a:prstGeom>
        </p:spPr>
      </p:pic>
      <p:sp>
        <p:nvSpPr>
          <p:cNvPr id="7" name="Rounded Rectangle 7">
            <a:extLst>
              <a:ext uri="{FF2B5EF4-FFF2-40B4-BE49-F238E27FC236}">
                <a16:creationId xmlns:a16="http://schemas.microsoft.com/office/drawing/2014/main" id="{0EBAEAC8-46CF-4505-A812-5616DDF474D5}"/>
              </a:ext>
            </a:extLst>
          </p:cNvPr>
          <p:cNvSpPr/>
          <p:nvPr/>
        </p:nvSpPr>
        <p:spPr>
          <a:xfrm>
            <a:off x="1647510" y="2647678"/>
            <a:ext cx="2190903" cy="1745159"/>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38100" tIns="38100" rIns="38100" bIns="38100" numCol="1" spcCol="38100" rtlCol="0" anchor="ctr">
            <a:spAutoFit/>
          </a:bodyPr>
          <a:lstStyle/>
          <a:p>
            <a:pPr algn="ctr" defTabSz="438150" hangingPunct="0">
              <a:buClrTx/>
              <a:defRPr/>
            </a:pPr>
            <a:r>
              <a:rPr lang="en-US" sz="1950" b="1" i="1" u="sng" kern="1200" dirty="0">
                <a:solidFill>
                  <a:srgbClr val="000000"/>
                </a:solidFill>
                <a:latin typeface="Corbel" panose="020B0503020204020204"/>
              </a:rPr>
              <a:t>CPU </a:t>
            </a:r>
          </a:p>
          <a:p>
            <a:pPr algn="ctr" defTabSz="438150" hangingPunct="0">
              <a:buClrTx/>
              <a:defRPr/>
            </a:pPr>
            <a:r>
              <a:rPr lang="en-US" sz="1950" kern="1200" dirty="0">
                <a:solidFill>
                  <a:srgbClr val="000000"/>
                </a:solidFill>
                <a:latin typeface="Corbel" panose="020B0503020204020204"/>
              </a:rPr>
              <a:t>It has complex hardware to specifically handle branch prediction</a:t>
            </a:r>
            <a:endParaRPr lang="en-US" sz="1950" kern="1200" dirty="0">
              <a:solidFill>
                <a:srgbClr val="FFFFFF"/>
              </a:solidFill>
              <a:latin typeface="Corbel" panose="020B0503020204020204"/>
              <a:sym typeface="Helvetica Light"/>
            </a:endParaRPr>
          </a:p>
        </p:txBody>
      </p:sp>
      <p:sp>
        <p:nvSpPr>
          <p:cNvPr id="8" name="Rounded Rectangle 8">
            <a:extLst>
              <a:ext uri="{FF2B5EF4-FFF2-40B4-BE49-F238E27FC236}">
                <a16:creationId xmlns:a16="http://schemas.microsoft.com/office/drawing/2014/main" id="{FA8B9524-F868-4A10-8A0D-4E2E33987C5E}"/>
              </a:ext>
            </a:extLst>
          </p:cNvPr>
          <p:cNvSpPr/>
          <p:nvPr/>
        </p:nvSpPr>
        <p:spPr>
          <a:xfrm>
            <a:off x="5476632" y="2813681"/>
            <a:ext cx="2190903" cy="1413153"/>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38100" tIns="38100" rIns="38100" bIns="38100" numCol="1" spcCol="38100" rtlCol="0" anchor="ctr">
            <a:spAutoFit/>
          </a:bodyPr>
          <a:lstStyle/>
          <a:p>
            <a:pPr algn="ctr" defTabSz="438150" hangingPunct="0">
              <a:buClrTx/>
              <a:defRPr/>
            </a:pPr>
            <a:r>
              <a:rPr lang="en-US" sz="1950" b="1" i="1" u="sng" kern="1200" dirty="0">
                <a:solidFill>
                  <a:srgbClr val="000000"/>
                </a:solidFill>
                <a:latin typeface="Corbel" panose="020B0503020204020204"/>
              </a:rPr>
              <a:t>GPU </a:t>
            </a:r>
          </a:p>
          <a:p>
            <a:pPr algn="ctr" defTabSz="438150" hangingPunct="0">
              <a:buClrTx/>
              <a:defRPr/>
            </a:pPr>
            <a:r>
              <a:rPr lang="en-US" sz="1950" kern="1200" dirty="0">
                <a:solidFill>
                  <a:srgbClr val="000000"/>
                </a:solidFill>
                <a:latin typeface="Corbel" panose="020B0503020204020204"/>
              </a:rPr>
              <a:t>No complex branch prediction. Stalling of threads in a warp</a:t>
            </a:r>
            <a:endParaRPr lang="en-US" sz="1950" kern="1200" dirty="0">
              <a:solidFill>
                <a:srgbClr val="FFFFFF"/>
              </a:solidFill>
              <a:latin typeface="Corbel" panose="020B0503020204020204"/>
              <a:sym typeface="Helvetica Light"/>
            </a:endParaRPr>
          </a:p>
        </p:txBody>
      </p:sp>
    </p:spTree>
    <p:extLst>
      <p:ext uri="{BB962C8B-B14F-4D97-AF65-F5344CB8AC3E}">
        <p14:creationId xmlns:p14="http://schemas.microsoft.com/office/powerpoint/2010/main" val="160932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Avoid branch divergence!</a:t>
            </a:r>
          </a:p>
          <a:p>
            <a:r>
              <a:rPr lang="en-US" sz="2400" dirty="0"/>
              <a:t>Stalling threads is never a good thing</a:t>
            </a:r>
          </a:p>
          <a:p>
            <a:r>
              <a:rPr lang="en-US" sz="2400" dirty="0"/>
              <a:t>Only threads on the same warp can decrease performance by divergence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236510" cy="400110"/>
          </a:xfrm>
          <a:prstGeom prst="rect">
            <a:avLst/>
          </a:prstGeom>
        </p:spPr>
        <p:txBody>
          <a:bodyPr wrap="none">
            <a:spAutoFit/>
          </a:bodyPr>
          <a:lstStyle/>
          <a:p>
            <a:r>
              <a:rPr lang="en-US" sz="2000" dirty="0">
                <a:solidFill>
                  <a:schemeClr val="bg1"/>
                </a:solidFill>
              </a:rPr>
              <a:t>Warp Divergence </a:t>
            </a:r>
          </a:p>
        </p:txBody>
      </p:sp>
      <p:pic>
        <p:nvPicPr>
          <p:cNvPr id="9" name="Content Placeholder 3" descr="Screen Shot 2016-02-01 at 11.02.15 PM.png">
            <a:extLst>
              <a:ext uri="{FF2B5EF4-FFF2-40B4-BE49-F238E27FC236}">
                <a16:creationId xmlns:a16="http://schemas.microsoft.com/office/drawing/2014/main" id="{7FEBE450-AE83-41A3-94AA-DA8813B79C4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911888" y="2913863"/>
            <a:ext cx="5279231" cy="1793081"/>
          </a:xfrm>
          <a:prstGeom prst="rect">
            <a:avLst/>
          </a:prstGeom>
        </p:spPr>
      </p:pic>
    </p:spTree>
    <p:extLst>
      <p:ext uri="{BB962C8B-B14F-4D97-AF65-F5344CB8AC3E}">
        <p14:creationId xmlns:p14="http://schemas.microsoft.com/office/powerpoint/2010/main" val="58230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100" dirty="0"/>
              <a:t>Instruction Level Parallelism</a:t>
            </a:r>
          </a:p>
          <a:p>
            <a:pPr lvl="1"/>
            <a:r>
              <a:rPr lang="en-US" sz="1950" dirty="0"/>
              <a:t>Instruction on the single thread are pipelined to leverage Instruction Level Parallelism( ILP), in addition to the thread level parallelism</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564852" cy="400110"/>
          </a:xfrm>
          <a:prstGeom prst="rect">
            <a:avLst/>
          </a:prstGeom>
        </p:spPr>
        <p:txBody>
          <a:bodyPr wrap="none">
            <a:spAutoFit/>
          </a:bodyPr>
          <a:lstStyle/>
          <a:p>
            <a:r>
              <a:rPr lang="en-US" sz="2000" dirty="0">
                <a:solidFill>
                  <a:schemeClr val="bg1"/>
                </a:solidFill>
              </a:rPr>
              <a:t>Other Notes</a:t>
            </a:r>
          </a:p>
        </p:txBody>
      </p:sp>
      <p:pic>
        <p:nvPicPr>
          <p:cNvPr id="7" name="fig2.png">
            <a:extLst>
              <a:ext uri="{FF2B5EF4-FFF2-40B4-BE49-F238E27FC236}">
                <a16:creationId xmlns:a16="http://schemas.microsoft.com/office/drawing/2014/main" id="{9D72F4F2-486D-46D5-8F5F-D18184527B1C}"/>
              </a:ext>
            </a:extLst>
          </p:cNvPr>
          <p:cNvPicPr>
            <a:picLocks noChangeAspect="1"/>
          </p:cNvPicPr>
          <p:nvPr/>
        </p:nvPicPr>
        <p:blipFill>
          <a:blip r:embed="rId2">
            <a:extLst/>
          </a:blip>
          <a:stretch>
            <a:fillRect/>
          </a:stretch>
        </p:blipFill>
        <p:spPr>
          <a:xfrm>
            <a:off x="2651542" y="2846209"/>
            <a:ext cx="4492882" cy="1767200"/>
          </a:xfrm>
          <a:prstGeom prst="rect">
            <a:avLst/>
          </a:prstGeom>
          <a:ln w="12700">
            <a:miter lim="400000"/>
          </a:ln>
        </p:spPr>
      </p:pic>
    </p:spTree>
    <p:extLst>
      <p:ext uri="{BB962C8B-B14F-4D97-AF65-F5344CB8AC3E}">
        <p14:creationId xmlns:p14="http://schemas.microsoft.com/office/powerpoint/2010/main" val="337326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Execution Model</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Resources on a local context:</a:t>
            </a:r>
          </a:p>
          <a:p>
            <a:pPr lvl="1"/>
            <a:r>
              <a:rPr lang="en-US" sz="2100" dirty="0"/>
              <a:t>Program Counters</a:t>
            </a:r>
          </a:p>
          <a:p>
            <a:pPr lvl="1"/>
            <a:r>
              <a:rPr lang="en-US" sz="2100" dirty="0"/>
              <a:t>Registers</a:t>
            </a:r>
          </a:p>
          <a:p>
            <a:pPr lvl="1"/>
            <a:r>
              <a:rPr lang="en-US" sz="2100" dirty="0"/>
              <a:t>Shared Memory</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564852" cy="400110"/>
          </a:xfrm>
          <a:prstGeom prst="rect">
            <a:avLst/>
          </a:prstGeom>
        </p:spPr>
        <p:txBody>
          <a:bodyPr wrap="none">
            <a:spAutoFit/>
          </a:bodyPr>
          <a:lstStyle/>
          <a:p>
            <a:r>
              <a:rPr lang="en-US" sz="2000" dirty="0">
                <a:solidFill>
                  <a:schemeClr val="bg1"/>
                </a:solidFill>
              </a:rPr>
              <a:t>Other Notes</a:t>
            </a:r>
          </a:p>
        </p:txBody>
      </p:sp>
      <p:pic>
        <p:nvPicPr>
          <p:cNvPr id="8" name="Picture 7" descr="Screen Shot 2016-02-01 at 11.11.12 PM.png">
            <a:extLst>
              <a:ext uri="{FF2B5EF4-FFF2-40B4-BE49-F238E27FC236}">
                <a16:creationId xmlns:a16="http://schemas.microsoft.com/office/drawing/2014/main" id="{75171847-041F-4F9C-9695-E4BE09457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362" y="2696464"/>
            <a:ext cx="4892075" cy="1778936"/>
          </a:xfrm>
          <a:prstGeom prst="rect">
            <a:avLst/>
          </a:prstGeom>
        </p:spPr>
      </p:pic>
      <p:sp>
        <p:nvSpPr>
          <p:cNvPr id="9" name="Rectangle 8">
            <a:extLst>
              <a:ext uri="{FF2B5EF4-FFF2-40B4-BE49-F238E27FC236}">
                <a16:creationId xmlns:a16="http://schemas.microsoft.com/office/drawing/2014/main" id="{E6169E16-E94F-4B8E-A177-E321D0F60274}"/>
              </a:ext>
            </a:extLst>
          </p:cNvPr>
          <p:cNvSpPr/>
          <p:nvPr/>
        </p:nvSpPr>
        <p:spPr>
          <a:xfrm>
            <a:off x="5553650" y="1852602"/>
            <a:ext cx="3206787" cy="715581"/>
          </a:xfrm>
          <a:prstGeom prst="rect">
            <a:avLst/>
          </a:prstGeom>
        </p:spPr>
        <p:txBody>
          <a:bodyPr wrap="square">
            <a:spAutoFit/>
          </a:bodyPr>
          <a:lstStyle/>
          <a:p>
            <a:pPr algn="r" defTabSz="438150" hangingPunct="0">
              <a:buClrTx/>
              <a:defRPr/>
            </a:pPr>
            <a:r>
              <a:rPr lang="en-US" sz="1350" b="1" kern="1200" dirty="0">
                <a:solidFill>
                  <a:schemeClr val="tx1"/>
                </a:solidFill>
                <a:latin typeface="Corbel" panose="020B0503020204020204"/>
                <a:ea typeface="+mn-ea"/>
                <a:cs typeface="+mn-cs"/>
                <a:sym typeface="Helvetica Light"/>
              </a:rPr>
              <a:t>NOTE</a:t>
            </a:r>
            <a:r>
              <a:rPr lang="en-US" sz="1350" kern="1200" dirty="0">
                <a:solidFill>
                  <a:schemeClr val="tx1"/>
                </a:solidFill>
                <a:latin typeface="Corbel" panose="020B0503020204020204"/>
                <a:ea typeface="+mn-ea"/>
                <a:cs typeface="+mn-cs"/>
                <a:sym typeface="Helvetica Light"/>
              </a:rPr>
              <a:t>: If there is not enough resources for at least one block then the launch of the kernel will fail</a:t>
            </a:r>
          </a:p>
        </p:txBody>
      </p:sp>
    </p:spTree>
    <p:extLst>
      <p:ext uri="{BB962C8B-B14F-4D97-AF65-F5344CB8AC3E}">
        <p14:creationId xmlns:p14="http://schemas.microsoft.com/office/powerpoint/2010/main" val="171903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3AA18D-C9CA-4BED-903D-B6768039298E}"/>
              </a:ext>
            </a:extLst>
          </p:cNvPr>
          <p:cNvSpPr>
            <a:spLocks noGrp="1"/>
          </p:cNvSpPr>
          <p:nvPr>
            <p:ph type="ctrTitle"/>
          </p:nvPr>
        </p:nvSpPr>
        <p:spPr>
          <a:xfrm>
            <a:off x="685800" y="3031150"/>
            <a:ext cx="5949462" cy="1159800"/>
          </a:xfrm>
        </p:spPr>
        <p:txBody>
          <a:bodyPr/>
          <a:lstStyle/>
          <a:p>
            <a:r>
              <a:rPr lang="en-US" dirty="0"/>
              <a:t>Profiling Tools</a:t>
            </a:r>
          </a:p>
        </p:txBody>
      </p:sp>
      <p:sp>
        <p:nvSpPr>
          <p:cNvPr id="6" name="Subtitle 5">
            <a:extLst>
              <a:ext uri="{FF2B5EF4-FFF2-40B4-BE49-F238E27FC236}">
                <a16:creationId xmlns:a16="http://schemas.microsoft.com/office/drawing/2014/main" id="{F6436B21-C584-495F-82C6-C76ABD93A7F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A090AD9-A0EF-48A8-9A61-1CF54EDCC442}"/>
              </a:ext>
            </a:extLst>
          </p:cNvPr>
          <p:cNvSpPr>
            <a:spLocks noGrp="1"/>
          </p:cNvSpPr>
          <p:nvPr>
            <p:ph type="sldNum" idx="4294967295"/>
          </p:nvPr>
        </p:nvSpPr>
        <p:spPr>
          <a:xfrm>
            <a:off x="0" y="4813300"/>
            <a:ext cx="7956550" cy="330200"/>
          </a:xfrm>
        </p:spPr>
        <p:txBody>
          <a:bodyPr/>
          <a:lstStyle/>
          <a:p>
            <a:pPr marL="0" lvl="0" indent="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4192390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100" dirty="0"/>
              <a:t>Why do we use GPUs?</a:t>
            </a:r>
          </a:p>
          <a:p>
            <a:pPr lvl="1"/>
            <a:r>
              <a:rPr lang="en-US" sz="1800" dirty="0"/>
              <a:t>Performance</a:t>
            </a:r>
          </a:p>
          <a:p>
            <a:r>
              <a:rPr lang="en-US" sz="2100" dirty="0"/>
              <a:t>How do we measure performance?</a:t>
            </a:r>
          </a:p>
          <a:p>
            <a:pPr lvl="1"/>
            <a:r>
              <a:rPr lang="en-US" sz="1800" dirty="0"/>
              <a:t>We measure execution time.</a:t>
            </a:r>
          </a:p>
          <a:p>
            <a:pPr lvl="1"/>
            <a:r>
              <a:rPr lang="en-US" sz="1800" dirty="0"/>
              <a:t>Use event handlers provided by CUDA.</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45</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919389" cy="400110"/>
          </a:xfrm>
          <a:prstGeom prst="rect">
            <a:avLst/>
          </a:prstGeom>
        </p:spPr>
        <p:txBody>
          <a:bodyPr wrap="none">
            <a:spAutoFit/>
          </a:bodyPr>
          <a:lstStyle/>
          <a:p>
            <a:r>
              <a:rPr lang="en-US" sz="2000" dirty="0">
                <a:solidFill>
                  <a:schemeClr val="bg1"/>
                </a:solidFill>
              </a:rPr>
              <a:t>Measuring Performance</a:t>
            </a:r>
          </a:p>
        </p:txBody>
      </p:sp>
    </p:spTree>
    <p:extLst>
      <p:ext uri="{BB962C8B-B14F-4D97-AF65-F5344CB8AC3E}">
        <p14:creationId xmlns:p14="http://schemas.microsoft.com/office/powerpoint/2010/main" val="97246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Specific data types:</a:t>
            </a:r>
          </a:p>
          <a:p>
            <a:endParaRPr lang="en-US" sz="2400" dirty="0"/>
          </a:p>
          <a:p>
            <a:endParaRPr lang="en-US" sz="2400" dirty="0"/>
          </a:p>
          <a:p>
            <a:r>
              <a:rPr lang="en-US" sz="2400" dirty="0"/>
              <a:t>Using the data types to measure time: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46</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768433" cy="400110"/>
          </a:xfrm>
          <a:prstGeom prst="rect">
            <a:avLst/>
          </a:prstGeom>
        </p:spPr>
        <p:txBody>
          <a:bodyPr wrap="none">
            <a:spAutoFit/>
          </a:bodyPr>
          <a:lstStyle/>
          <a:p>
            <a:r>
              <a:rPr lang="en-US" sz="2000" dirty="0">
                <a:solidFill>
                  <a:schemeClr val="bg1"/>
                </a:solidFill>
              </a:rPr>
              <a:t>CUDA Events</a:t>
            </a:r>
          </a:p>
        </p:txBody>
      </p:sp>
      <p:sp>
        <p:nvSpPr>
          <p:cNvPr id="6" name="TextBox 5">
            <a:extLst>
              <a:ext uri="{FF2B5EF4-FFF2-40B4-BE49-F238E27FC236}">
                <a16:creationId xmlns:a16="http://schemas.microsoft.com/office/drawing/2014/main" id="{AB263C72-12F6-4D63-B849-67F13D7539A3}"/>
              </a:ext>
            </a:extLst>
          </p:cNvPr>
          <p:cNvSpPr txBox="1"/>
          <p:nvPr/>
        </p:nvSpPr>
        <p:spPr>
          <a:xfrm>
            <a:off x="1076856" y="1870413"/>
            <a:ext cx="2308324" cy="1000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342900">
              <a:buClrTx/>
              <a:defRPr/>
            </a:pPr>
            <a:r>
              <a:rPr lang="en-US" sz="1200" kern="1200" dirty="0">
                <a:solidFill>
                  <a:schemeClr val="tx1"/>
                </a:solidFill>
                <a:latin typeface="Courier New" panose="02070309020205020404" pitchFamily="49" charset="0"/>
                <a:ea typeface="+mn-ea"/>
                <a:cs typeface="Courier New" panose="02070309020205020404" pitchFamily="49" charset="0"/>
              </a:rPr>
              <a:t>//Time variables</a:t>
            </a:r>
          </a:p>
          <a:p>
            <a:pPr defTabSz="342900">
              <a:buClrTx/>
              <a:defRPr/>
            </a:pPr>
            <a:r>
              <a:rPr lang="ro-RO" sz="1200" kern="1200" dirty="0">
                <a:solidFill>
                  <a:schemeClr val="tx1"/>
                </a:solidFill>
                <a:latin typeface="Courier New" panose="02070309020205020404" pitchFamily="49" charset="0"/>
                <a:ea typeface="+mn-ea"/>
                <a:cs typeface="Courier New" panose="02070309020205020404" pitchFamily="49" charset="0"/>
              </a:rPr>
              <a:t>cudaEvent_t start, stop;</a:t>
            </a:r>
          </a:p>
          <a:p>
            <a:pPr defTabSz="342900">
              <a:buClrTx/>
              <a:defRPr/>
            </a:pPr>
            <a:r>
              <a:rPr lang="en-US" sz="1200" kern="1200" dirty="0">
                <a:solidFill>
                  <a:schemeClr val="tx1"/>
                </a:solidFill>
                <a:latin typeface="Courier New" panose="02070309020205020404" pitchFamily="49" charset="0"/>
                <a:ea typeface="+mn-ea"/>
                <a:cs typeface="Courier New" panose="02070309020205020404" pitchFamily="49" charset="0"/>
              </a:rPr>
              <a:t>float time;</a:t>
            </a:r>
          </a:p>
          <a:p>
            <a:pPr defTabSz="342900">
              <a:buClrTx/>
              <a:defRPr/>
            </a:pPr>
            <a:r>
              <a:rPr lang="ro-RO" sz="1200" kern="1200" dirty="0">
                <a:solidFill>
                  <a:schemeClr val="tx1"/>
                </a:solidFill>
                <a:latin typeface="Courier New" panose="02070309020205020404" pitchFamily="49" charset="0"/>
                <a:ea typeface="+mn-ea"/>
                <a:cs typeface="Courier New" panose="02070309020205020404" pitchFamily="49" charset="0"/>
              </a:rPr>
              <a:t>cudaEventCreate(&amp;start);</a:t>
            </a:r>
          </a:p>
          <a:p>
            <a:pPr defTabSz="342900">
              <a:buClrTx/>
              <a:defRPr/>
            </a:pPr>
            <a:r>
              <a:rPr lang="pl-PL" sz="1200" kern="1200" dirty="0">
                <a:solidFill>
                  <a:schemeClr val="tx1"/>
                </a:solidFill>
                <a:latin typeface="Courier New" panose="02070309020205020404" pitchFamily="49" charset="0"/>
                <a:ea typeface="+mn-ea"/>
                <a:cs typeface="Courier New" panose="02070309020205020404" pitchFamily="49" charset="0"/>
              </a:rPr>
              <a:t>cudaEventCreate(&amp;stop);</a:t>
            </a:r>
            <a:endParaRPr lang="en-US" sz="1200" kern="1200" dirty="0">
              <a:solidFill>
                <a:schemeClr val="tx1"/>
              </a:solidFill>
              <a:latin typeface="Courier New" panose="02070309020205020404" pitchFamily="49" charset="0"/>
              <a:ea typeface="+mn-ea"/>
              <a:cs typeface="Courier New" panose="02070309020205020404" pitchFamily="49" charset="0"/>
              <a:sym typeface="Helvetica Light"/>
            </a:endParaRPr>
          </a:p>
        </p:txBody>
      </p:sp>
      <p:sp>
        <p:nvSpPr>
          <p:cNvPr id="7" name="TextBox 6">
            <a:extLst>
              <a:ext uri="{FF2B5EF4-FFF2-40B4-BE49-F238E27FC236}">
                <a16:creationId xmlns:a16="http://schemas.microsoft.com/office/drawing/2014/main" id="{E7653478-BC9F-4C64-AA2C-AC3BDDDEAFC0}"/>
              </a:ext>
            </a:extLst>
          </p:cNvPr>
          <p:cNvSpPr txBox="1"/>
          <p:nvPr/>
        </p:nvSpPr>
        <p:spPr>
          <a:xfrm>
            <a:off x="935716" y="3209037"/>
            <a:ext cx="5772527" cy="15542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342900">
              <a:buClrTx/>
              <a:defRPr/>
            </a:pPr>
            <a:r>
              <a:rPr lang="it-IT" sz="1200" kern="1200" dirty="0">
                <a:solidFill>
                  <a:schemeClr val="tx1"/>
                </a:solidFill>
                <a:latin typeface="Courier New" panose="02070309020205020404" pitchFamily="49" charset="0"/>
                <a:ea typeface="+mn-ea"/>
                <a:cs typeface="Courier New" panose="02070309020205020404" pitchFamily="49" charset="0"/>
              </a:rPr>
              <a:t>cudaEventRecord(start, 0);</a:t>
            </a:r>
          </a:p>
          <a:p>
            <a:pPr defTabSz="342900">
              <a:buClrTx/>
              <a:defRPr/>
            </a:pPr>
            <a:r>
              <a:rPr lang="it-IT" sz="1200" kern="1200" dirty="0">
                <a:solidFill>
                  <a:schemeClr val="tx1"/>
                </a:solidFill>
                <a:latin typeface="Courier New" panose="02070309020205020404" pitchFamily="49" charset="0"/>
                <a:ea typeface="+mn-ea"/>
                <a:cs typeface="Courier New" panose="02070309020205020404" pitchFamily="49" charset="0"/>
                <a:sym typeface="Helvetica Light"/>
              </a:rPr>
              <a:t>// Put your code here</a:t>
            </a:r>
            <a:r>
              <a:rPr lang="is-IS" sz="1200" kern="1200" dirty="0">
                <a:solidFill>
                  <a:schemeClr val="tx1"/>
                </a:solidFill>
                <a:latin typeface="Courier New" panose="02070309020205020404" pitchFamily="49" charset="0"/>
                <a:ea typeface="+mn-ea"/>
                <a:cs typeface="Courier New" panose="02070309020205020404" pitchFamily="49" charset="0"/>
                <a:sym typeface="Helvetica Light"/>
              </a:rPr>
              <a:t>…. (Kernel call)</a:t>
            </a:r>
          </a:p>
          <a:p>
            <a:pPr defTabSz="342900">
              <a:buClrTx/>
              <a:defRPr/>
            </a:pPr>
            <a:r>
              <a:rPr lang="it-IT" sz="1200" kern="1200" dirty="0">
                <a:solidFill>
                  <a:schemeClr val="tx1"/>
                </a:solidFill>
                <a:latin typeface="Courier New" panose="02070309020205020404" pitchFamily="49" charset="0"/>
                <a:ea typeface="+mn-ea"/>
                <a:cs typeface="Courier New" panose="02070309020205020404" pitchFamily="49" charset="0"/>
              </a:rPr>
              <a:t>cudaEventRecord(stop, 0);</a:t>
            </a:r>
          </a:p>
          <a:p>
            <a:pPr defTabSz="342900">
              <a:buClrTx/>
              <a:defRPr/>
            </a:pPr>
            <a:r>
              <a:rPr lang="pl-PL" sz="1200" kern="1200" dirty="0">
                <a:solidFill>
                  <a:schemeClr val="tx1"/>
                </a:solidFill>
                <a:latin typeface="Courier New" panose="02070309020205020404" pitchFamily="49" charset="0"/>
                <a:ea typeface="+mn-ea"/>
                <a:cs typeface="Courier New" panose="02070309020205020404" pitchFamily="49" charset="0"/>
              </a:rPr>
              <a:t>cudaEventSynchronize(stop);</a:t>
            </a:r>
            <a:r>
              <a:rPr lang="en-US" sz="1200" kern="1200" dirty="0">
                <a:solidFill>
                  <a:schemeClr val="tx1"/>
                </a:solidFill>
                <a:latin typeface="Courier New" panose="02070309020205020404" pitchFamily="49" charset="0"/>
                <a:ea typeface="+mn-ea"/>
                <a:cs typeface="Courier New" panose="02070309020205020404" pitchFamily="49" charset="0"/>
              </a:rPr>
              <a:t> // Wait for event to happen</a:t>
            </a:r>
            <a:endParaRPr lang="pl-PL" sz="1200" kern="1200" dirty="0">
              <a:solidFill>
                <a:schemeClr val="tx1"/>
              </a:solidFill>
              <a:latin typeface="Courier New" panose="02070309020205020404" pitchFamily="49" charset="0"/>
              <a:ea typeface="+mn-ea"/>
              <a:cs typeface="Courier New" panose="02070309020205020404" pitchFamily="49" charset="0"/>
            </a:endParaRPr>
          </a:p>
          <a:p>
            <a:pPr defTabSz="342900">
              <a:buClrTx/>
              <a:defRPr/>
            </a:pPr>
            <a:endParaRPr lang="en-US" sz="1200" kern="1200" dirty="0">
              <a:solidFill>
                <a:schemeClr val="tx1"/>
              </a:solidFill>
              <a:latin typeface="Courier New" panose="02070309020205020404" pitchFamily="49" charset="0"/>
              <a:ea typeface="+mn-ea"/>
              <a:cs typeface="Courier New" panose="02070309020205020404" pitchFamily="49" charset="0"/>
            </a:endParaRPr>
          </a:p>
          <a:p>
            <a:pPr defTabSz="342900">
              <a:buClrTx/>
              <a:defRPr/>
            </a:pPr>
            <a:r>
              <a:rPr lang="en-US" sz="1200" kern="1200" dirty="0">
                <a:solidFill>
                  <a:schemeClr val="tx1"/>
                </a:solidFill>
                <a:latin typeface="Courier New" panose="02070309020205020404" pitchFamily="49" charset="0"/>
                <a:ea typeface="+mn-ea"/>
                <a:cs typeface="Courier New" panose="02070309020205020404" pitchFamily="49" charset="0"/>
              </a:rPr>
              <a:t>// Display time</a:t>
            </a:r>
          </a:p>
          <a:p>
            <a:pPr defTabSz="342900">
              <a:buClrTx/>
              <a:defRPr/>
            </a:pPr>
            <a:r>
              <a:rPr lang="pl-PL" sz="1200" kern="1200" dirty="0">
                <a:solidFill>
                  <a:schemeClr val="tx1"/>
                </a:solidFill>
                <a:latin typeface="Courier New" panose="02070309020205020404" pitchFamily="49" charset="0"/>
                <a:ea typeface="+mn-ea"/>
                <a:cs typeface="Courier New" panose="02070309020205020404" pitchFamily="49" charset="0"/>
              </a:rPr>
              <a:t>cudaEventElapsedTime(&amp;time, start, stop);</a:t>
            </a:r>
          </a:p>
          <a:p>
            <a:pPr defTabSz="342900">
              <a:buClrTx/>
              <a:defRPr/>
            </a:pPr>
            <a:r>
              <a:rPr lang="en-US" sz="1200" kern="1200" dirty="0" err="1">
                <a:solidFill>
                  <a:schemeClr val="tx1"/>
                </a:solidFill>
                <a:latin typeface="Courier New" panose="02070309020205020404" pitchFamily="49" charset="0"/>
                <a:ea typeface="+mn-ea"/>
                <a:cs typeface="Courier New" panose="02070309020205020404" pitchFamily="49" charset="0"/>
              </a:rPr>
              <a:t>printf</a:t>
            </a:r>
            <a:r>
              <a:rPr lang="en-US" sz="1200" kern="1200" dirty="0">
                <a:solidFill>
                  <a:schemeClr val="tx1"/>
                </a:solidFill>
                <a:latin typeface="Courier New" panose="02070309020205020404" pitchFamily="49" charset="0"/>
                <a:ea typeface="+mn-ea"/>
                <a:cs typeface="Courier New" panose="02070309020205020404" pitchFamily="49" charset="0"/>
              </a:rPr>
              <a:t>("Parallel Job time: %.2f </a:t>
            </a:r>
            <a:r>
              <a:rPr lang="en-US" sz="1200" kern="1200" dirty="0" err="1">
                <a:solidFill>
                  <a:schemeClr val="tx1"/>
                </a:solidFill>
                <a:latin typeface="Courier New" panose="02070309020205020404" pitchFamily="49" charset="0"/>
                <a:ea typeface="+mn-ea"/>
                <a:cs typeface="Courier New" panose="02070309020205020404" pitchFamily="49" charset="0"/>
              </a:rPr>
              <a:t>ms</a:t>
            </a:r>
            <a:r>
              <a:rPr lang="en-US" sz="1200" kern="1200" dirty="0">
                <a:solidFill>
                  <a:schemeClr val="tx1"/>
                </a:solidFill>
                <a:latin typeface="Courier New" panose="02070309020205020404" pitchFamily="49" charset="0"/>
                <a:ea typeface="+mn-ea"/>
                <a:cs typeface="Courier New" panose="02070309020205020404" pitchFamily="49" charset="0"/>
              </a:rPr>
              <a:t>", time);</a:t>
            </a:r>
            <a:endParaRPr lang="it-IT" sz="1200" kern="1200" dirty="0">
              <a:solidFill>
                <a:schemeClr val="tx1"/>
              </a:solidFill>
              <a:latin typeface="Courier New" panose="02070309020205020404" pitchFamily="49" charset="0"/>
              <a:ea typeface="+mn-ea"/>
              <a:cs typeface="Courier New" panose="02070309020205020404" pitchFamily="49" charset="0"/>
            </a:endParaRPr>
          </a:p>
        </p:txBody>
      </p:sp>
      <p:sp>
        <p:nvSpPr>
          <p:cNvPr id="8" name="Oval Callout 5">
            <a:extLst>
              <a:ext uri="{FF2B5EF4-FFF2-40B4-BE49-F238E27FC236}">
                <a16:creationId xmlns:a16="http://schemas.microsoft.com/office/drawing/2014/main" id="{48EA1C87-82E8-4B7C-AE66-BFEDE817AA06}"/>
              </a:ext>
            </a:extLst>
          </p:cNvPr>
          <p:cNvSpPr/>
          <p:nvPr/>
        </p:nvSpPr>
        <p:spPr>
          <a:xfrm>
            <a:off x="6013592" y="1934463"/>
            <a:ext cx="2669755" cy="1081980"/>
          </a:xfrm>
          <a:prstGeom prst="wedgeEllipseCallout">
            <a:avLst>
              <a:gd name="adj1" fmla="val -154984"/>
              <a:gd name="adj2" fmla="val 76440"/>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438150" hangingPunct="0">
              <a:buClrTx/>
              <a:defRPr/>
            </a:pPr>
            <a:r>
              <a:rPr lang="en-US" sz="1500" kern="1200" dirty="0">
                <a:solidFill>
                  <a:schemeClr val="bg1"/>
                </a:solidFill>
                <a:latin typeface="Corbel" panose="020B0503020204020204"/>
                <a:ea typeface="+mn-ea"/>
                <a:cs typeface="+mn-cs"/>
                <a:sym typeface="Helvetica Light"/>
              </a:rPr>
              <a:t>Second parameter associated to stream, usually stream 0</a:t>
            </a:r>
          </a:p>
        </p:txBody>
      </p:sp>
    </p:spTree>
    <p:extLst>
      <p:ext uri="{BB962C8B-B14F-4D97-AF65-F5344CB8AC3E}">
        <p14:creationId xmlns:p14="http://schemas.microsoft.com/office/powerpoint/2010/main" val="312798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47</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768433" cy="400110"/>
          </a:xfrm>
          <a:prstGeom prst="rect">
            <a:avLst/>
          </a:prstGeom>
        </p:spPr>
        <p:txBody>
          <a:bodyPr wrap="none">
            <a:spAutoFit/>
          </a:bodyPr>
          <a:lstStyle/>
          <a:p>
            <a:r>
              <a:rPr lang="en-US" sz="2000" dirty="0">
                <a:solidFill>
                  <a:schemeClr val="bg1"/>
                </a:solidFill>
              </a:rPr>
              <a:t>CUDA Events</a:t>
            </a:r>
          </a:p>
        </p:txBody>
      </p:sp>
      <p:sp>
        <p:nvSpPr>
          <p:cNvPr id="6" name="Rectangle 1">
            <a:extLst>
              <a:ext uri="{FF2B5EF4-FFF2-40B4-BE49-F238E27FC236}">
                <a16:creationId xmlns:a16="http://schemas.microsoft.com/office/drawing/2014/main" id="{6E0E648A-8A66-43EC-A29E-99F6581840F1}"/>
              </a:ext>
            </a:extLst>
          </p:cNvPr>
          <p:cNvSpPr txBox="1">
            <a:spLocks noChangeArrowheads="1"/>
          </p:cNvSpPr>
          <p:nvPr/>
        </p:nvSpPr>
        <p:spPr bwMode="auto">
          <a:xfrm>
            <a:off x="2101647" y="1640581"/>
            <a:ext cx="4940455" cy="2746906"/>
          </a:xfrm>
          <a:prstGeom prst="rect">
            <a:avLst/>
          </a:prstGeom>
          <a:extLst/>
        </p:spPr>
        <p:style>
          <a:lnRef idx="2">
            <a:schemeClr val="accent6"/>
          </a:lnRef>
          <a:fillRef idx="1">
            <a:schemeClr val="lt1"/>
          </a:fillRef>
          <a:effectRef idx="0">
            <a:schemeClr val="accent6"/>
          </a:effectRef>
          <a:fontRef idx="minor">
            <a:schemeClr val="dk1"/>
          </a:fontRef>
        </p:style>
        <p:txBody>
          <a:bodyPr spcFirstLastPara="1" vert="horz" wrap="none" lIns="0" tIns="0" rIns="0" bIns="0" numCol="1" rtlCol="0" anchor="ctr" anchorCtr="0" compatLnSpc="1">
            <a:prstTxWarp prst="textNoShape">
              <a:avLst/>
            </a:prstTxWarp>
            <a:sp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Arial" panose="020B0604020202020204" pitchFamily="34" charset="0"/>
              <a:buChar char="•"/>
              <a:defRPr sz="1600" b="0" i="0" u="none" strike="noStrike" cap="none">
                <a:solidFill>
                  <a:srgbClr val="111111"/>
                </a:solidFill>
                <a:latin typeface="Raleway Light"/>
                <a:ea typeface="Raleway Light"/>
                <a:cs typeface="Raleway Light"/>
                <a:sym typeface="Raleway Light"/>
              </a:defRPr>
            </a:lvl1pPr>
            <a:lvl2pPr marL="914400" marR="0" lvl="1"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2pPr>
            <a:lvl3pPr marL="1371600" marR="0" lvl="2"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3pPr>
            <a:lvl4pPr marL="1828800" marR="0" lvl="3"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4pPr>
            <a:lvl5pPr marL="2286000" marR="0" lvl="4"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5pPr>
            <a:lvl6pPr marL="2743200" marR="0" lvl="5"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6pPr>
            <a:lvl7pPr marL="3200400" marR="0" lvl="6"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7pPr>
            <a:lvl8pPr marL="3657600" marR="0" lvl="7"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8pPr>
            <a:lvl9pPr marL="4114800" marR="0" lvl="8" indent="-330200" algn="l" rtl="0">
              <a:lnSpc>
                <a:spcPct val="150000"/>
              </a:lnSpc>
              <a:spcBef>
                <a:spcPts val="0"/>
              </a:spcBef>
              <a:spcAft>
                <a:spcPts val="0"/>
              </a:spcAft>
              <a:buClr>
                <a:srgbClr val="B7B7B7"/>
              </a:buClr>
              <a:buSzPts val="1600"/>
              <a:buFont typeface="Raleway Light"/>
              <a:buChar char="∙"/>
              <a:defRPr sz="1600" b="0" i="0" u="none" strike="noStrike" cap="none">
                <a:solidFill>
                  <a:srgbClr val="111111"/>
                </a:solidFill>
                <a:latin typeface="Raleway Light"/>
                <a:ea typeface="Raleway Light"/>
                <a:cs typeface="Raleway Light"/>
                <a:sym typeface="Raleway Light"/>
              </a:defRPr>
            </a:lvl9pPr>
          </a:lstStyle>
          <a:p>
            <a:pPr marL="0" indent="0" eaLnBrk="0" fontAlgn="base" hangingPunct="0">
              <a:spcBef>
                <a:spcPct val="0"/>
              </a:spcBef>
              <a:spcAft>
                <a:spcPct val="0"/>
              </a:spcAft>
              <a:buClrTx/>
              <a:buFont typeface="Arial" panose="020B0604020202020204" pitchFamily="34" charset="0"/>
              <a:buNone/>
            </a:pPr>
            <a:r>
              <a:rPr lang="en-US" altLang="en-US" sz="1050">
                <a:solidFill>
                  <a:srgbClr val="858C93"/>
                </a:solidFill>
                <a:latin typeface="Consolas" panose="020B0609020204030204" pitchFamily="49" charset="0"/>
              </a:rPr>
              <a:t>//create events</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2B91AF"/>
                </a:solidFill>
                <a:latin typeface="Consolas" panose="020B0609020204030204" pitchFamily="49" charset="0"/>
              </a:rPr>
              <a:t>cudaEvent_t</a:t>
            </a:r>
            <a:r>
              <a:rPr lang="en-US" altLang="en-US" sz="1050">
                <a:solidFill>
                  <a:srgbClr val="303336"/>
                </a:solidFill>
                <a:latin typeface="Consolas" panose="020B0609020204030204" pitchFamily="49" charset="0"/>
              </a:rPr>
              <a:t> event1, event2;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cudaEventCreate(&amp;event1);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cudaEventCreate(&amp;event2); </a:t>
            </a:r>
          </a:p>
          <a:p>
            <a:pPr marL="0" indent="0" eaLnBrk="0" fontAlgn="base" hangingPunct="0">
              <a:spcBef>
                <a:spcPct val="0"/>
              </a:spcBef>
              <a:spcAft>
                <a:spcPct val="0"/>
              </a:spcAft>
              <a:buClrTx/>
              <a:buFont typeface="Arial" panose="020B0604020202020204" pitchFamily="34" charset="0"/>
              <a:buNone/>
            </a:pPr>
            <a:endParaRPr lang="en-US" altLang="en-US" sz="1050">
              <a:solidFill>
                <a:srgbClr val="303336"/>
              </a:solidFill>
              <a:latin typeface="Consolas" panose="020B0609020204030204" pitchFamily="49" charset="0"/>
            </a:endParaRPr>
          </a:p>
          <a:p>
            <a:pPr marL="0" indent="0" eaLnBrk="0" fontAlgn="base" hangingPunct="0">
              <a:spcBef>
                <a:spcPct val="0"/>
              </a:spcBef>
              <a:spcAft>
                <a:spcPct val="0"/>
              </a:spcAft>
              <a:buClrTx/>
              <a:buFont typeface="Arial" panose="020B0604020202020204" pitchFamily="34" charset="0"/>
              <a:buNone/>
            </a:pPr>
            <a:r>
              <a:rPr lang="en-US" altLang="en-US" sz="1050">
                <a:solidFill>
                  <a:srgbClr val="858C93"/>
                </a:solidFill>
                <a:latin typeface="Consolas" panose="020B0609020204030204" pitchFamily="49" charset="0"/>
              </a:rPr>
              <a:t>//record events around kernel launch</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cudaEventRecord(event1, </a:t>
            </a:r>
            <a:r>
              <a:rPr lang="en-US" altLang="en-US" sz="1050">
                <a:solidFill>
                  <a:srgbClr val="7D2727"/>
                </a:solidFill>
                <a:latin typeface="Consolas" panose="020B0609020204030204" pitchFamily="49" charset="0"/>
              </a:rPr>
              <a:t>0</a:t>
            </a:r>
            <a:r>
              <a:rPr lang="en-US" altLang="en-US" sz="1050">
                <a:solidFill>
                  <a:srgbClr val="303336"/>
                </a:solidFill>
                <a:latin typeface="Consolas" panose="020B0609020204030204" pitchFamily="49" charset="0"/>
              </a:rPr>
              <a:t>); </a:t>
            </a:r>
            <a:r>
              <a:rPr lang="en-US" altLang="en-US" sz="1050">
                <a:solidFill>
                  <a:srgbClr val="858C93"/>
                </a:solidFill>
                <a:latin typeface="Consolas" panose="020B0609020204030204" pitchFamily="49" charset="0"/>
              </a:rPr>
              <a:t>//where 0 is the default stream</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kernel&lt;&lt;&lt;grid,block&gt;&gt;&gt;(...); </a:t>
            </a:r>
            <a:r>
              <a:rPr lang="en-US" altLang="en-US" sz="1050">
                <a:solidFill>
                  <a:srgbClr val="858C93"/>
                </a:solidFill>
                <a:latin typeface="Consolas" panose="020B0609020204030204" pitchFamily="49" charset="0"/>
              </a:rPr>
              <a:t>//also using the default stream</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cudaEventRecord(event2, </a:t>
            </a:r>
            <a:r>
              <a:rPr lang="en-US" altLang="en-US" sz="1050">
                <a:solidFill>
                  <a:srgbClr val="7D2727"/>
                </a:solidFill>
                <a:latin typeface="Consolas" panose="020B0609020204030204" pitchFamily="49" charset="0"/>
              </a:rPr>
              <a:t>0</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endParaRPr lang="en-US" altLang="en-US" sz="1050">
              <a:solidFill>
                <a:srgbClr val="303336"/>
              </a:solidFill>
              <a:latin typeface="Consolas" panose="020B0609020204030204" pitchFamily="49" charset="0"/>
            </a:endParaRPr>
          </a:p>
          <a:p>
            <a:pPr marL="0" indent="0" eaLnBrk="0" fontAlgn="base" hangingPunct="0">
              <a:spcBef>
                <a:spcPct val="0"/>
              </a:spcBef>
              <a:spcAft>
                <a:spcPct val="0"/>
              </a:spcAft>
              <a:buClrTx/>
              <a:buFont typeface="Arial" panose="020B0604020202020204" pitchFamily="34" charset="0"/>
              <a:buNone/>
            </a:pPr>
            <a:r>
              <a:rPr lang="en-US" altLang="en-US" sz="1050">
                <a:solidFill>
                  <a:srgbClr val="858C93"/>
                </a:solidFill>
                <a:latin typeface="Consolas" panose="020B0609020204030204" pitchFamily="49" charset="0"/>
              </a:rPr>
              <a:t>//synchronize</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cudaEventSynchronize(event1); </a:t>
            </a:r>
            <a:r>
              <a:rPr lang="en-US" altLang="en-US" sz="1050">
                <a:solidFill>
                  <a:srgbClr val="858C93"/>
                </a:solidFill>
                <a:latin typeface="Consolas" panose="020B0609020204030204" pitchFamily="49" charset="0"/>
              </a:rPr>
              <a:t>//optional</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cudaEventSynchronize(event2); </a:t>
            </a:r>
            <a:r>
              <a:rPr lang="en-US" altLang="en-US" sz="1050">
                <a:solidFill>
                  <a:srgbClr val="858C93"/>
                </a:solidFill>
                <a:latin typeface="Consolas" panose="020B0609020204030204" pitchFamily="49" charset="0"/>
              </a:rPr>
              <a:t>//wait for the event to be executed!</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endParaRPr lang="en-US" altLang="en-US" sz="1050">
              <a:solidFill>
                <a:srgbClr val="303336"/>
              </a:solidFill>
              <a:latin typeface="Consolas" panose="020B0609020204030204" pitchFamily="49" charset="0"/>
            </a:endParaRPr>
          </a:p>
          <a:p>
            <a:pPr marL="0" indent="0" eaLnBrk="0" fontAlgn="base" hangingPunct="0">
              <a:spcBef>
                <a:spcPct val="0"/>
              </a:spcBef>
              <a:spcAft>
                <a:spcPct val="0"/>
              </a:spcAft>
              <a:buClrTx/>
              <a:buFont typeface="Arial" panose="020B0604020202020204" pitchFamily="34" charset="0"/>
              <a:buNone/>
            </a:pPr>
            <a:r>
              <a:rPr lang="en-US" altLang="en-US" sz="1050">
                <a:solidFill>
                  <a:srgbClr val="858C93"/>
                </a:solidFill>
                <a:latin typeface="Consolas" panose="020B0609020204030204" pitchFamily="49" charset="0"/>
              </a:rPr>
              <a:t>//calculate time</a:t>
            </a:r>
            <a:r>
              <a:rPr lang="en-US" altLang="en-US" sz="1050">
                <a:solidFill>
                  <a:srgbClr val="303336"/>
                </a:solidFill>
                <a:latin typeface="Consolas" panose="020B0609020204030204" pitchFamily="49" charset="0"/>
              </a:rPr>
              <a:t> </a:t>
            </a:r>
          </a:p>
          <a:p>
            <a:pPr marL="0" indent="0" eaLnBrk="0" fontAlgn="base" hangingPunct="0">
              <a:spcBef>
                <a:spcPct val="0"/>
              </a:spcBef>
              <a:spcAft>
                <a:spcPct val="0"/>
              </a:spcAft>
              <a:buClrTx/>
              <a:buFont typeface="Arial" panose="020B0604020202020204" pitchFamily="34" charset="0"/>
              <a:buNone/>
            </a:pPr>
            <a:r>
              <a:rPr lang="en-US" altLang="en-US" sz="1050">
                <a:solidFill>
                  <a:srgbClr val="101094"/>
                </a:solidFill>
                <a:latin typeface="Consolas" panose="020B0609020204030204" pitchFamily="49" charset="0"/>
              </a:rPr>
              <a:t>float</a:t>
            </a:r>
            <a:r>
              <a:rPr lang="en-US" altLang="en-US" sz="1050">
                <a:solidFill>
                  <a:srgbClr val="303336"/>
                </a:solidFill>
                <a:latin typeface="Consolas" panose="020B0609020204030204" pitchFamily="49" charset="0"/>
              </a:rPr>
              <a:t> dt_ms; </a:t>
            </a:r>
          </a:p>
          <a:p>
            <a:pPr marL="0" indent="0" eaLnBrk="0" fontAlgn="base" hangingPunct="0">
              <a:spcBef>
                <a:spcPct val="0"/>
              </a:spcBef>
              <a:spcAft>
                <a:spcPct val="0"/>
              </a:spcAft>
              <a:buClrTx/>
              <a:buFont typeface="Arial" panose="020B0604020202020204" pitchFamily="34" charset="0"/>
              <a:buNone/>
            </a:pPr>
            <a:r>
              <a:rPr lang="en-US" altLang="en-US" sz="1050">
                <a:solidFill>
                  <a:srgbClr val="303336"/>
                </a:solidFill>
                <a:latin typeface="Consolas" panose="020B0609020204030204" pitchFamily="49" charset="0"/>
              </a:rPr>
              <a:t>cudaEventElapsedTime(&amp;dt_ms, event1, event2);</a:t>
            </a:r>
            <a:r>
              <a:rPr lang="en-US" altLang="en-US" sz="750">
                <a:solidFill>
                  <a:schemeClr val="tx1"/>
                </a:solidFill>
              </a:rPr>
              <a:t> </a:t>
            </a:r>
            <a:endParaRPr lang="en-US" altLang="en-US" sz="2700" dirty="0">
              <a:solidFill>
                <a:schemeClr val="tx1"/>
              </a:solidFill>
              <a:latin typeface="Arial" panose="020B0604020202020204" pitchFamily="34" charset="0"/>
            </a:endParaRPr>
          </a:p>
        </p:txBody>
      </p:sp>
    </p:spTree>
    <p:extLst>
      <p:ext uri="{BB962C8B-B14F-4D97-AF65-F5344CB8AC3E}">
        <p14:creationId xmlns:p14="http://schemas.microsoft.com/office/powerpoint/2010/main" val="2478242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100" dirty="0"/>
              <a:t>Now that we can measure performance, what if our code is taking too long?</a:t>
            </a:r>
          </a:p>
          <a:p>
            <a:r>
              <a:rPr lang="en-US" sz="2100" dirty="0"/>
              <a:t>How can we improve our code?</a:t>
            </a:r>
          </a:p>
          <a:p>
            <a:r>
              <a:rPr lang="en-US" sz="2100" dirty="0"/>
              <a:t>Best guideline</a:t>
            </a:r>
          </a:p>
          <a:p>
            <a:pPr lvl="1"/>
            <a:r>
              <a:rPr lang="en-US" sz="1800" dirty="0"/>
              <a:t>Use profiling tools</a:t>
            </a:r>
          </a:p>
          <a:p>
            <a:endParaRPr lang="en-US" dirty="0"/>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2650084" cy="400110"/>
          </a:xfrm>
          <a:prstGeom prst="rect">
            <a:avLst/>
          </a:prstGeom>
        </p:spPr>
        <p:txBody>
          <a:bodyPr wrap="none">
            <a:spAutoFit/>
          </a:bodyPr>
          <a:lstStyle/>
          <a:p>
            <a:r>
              <a:rPr lang="en-US" sz="2000" dirty="0">
                <a:solidFill>
                  <a:schemeClr val="bg1"/>
                </a:solidFill>
              </a:rPr>
              <a:t>Profiling Performance</a:t>
            </a:r>
          </a:p>
        </p:txBody>
      </p:sp>
    </p:spTree>
    <p:extLst>
      <p:ext uri="{BB962C8B-B14F-4D97-AF65-F5344CB8AC3E}">
        <p14:creationId xmlns:p14="http://schemas.microsoft.com/office/powerpoint/2010/main" val="400994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Command line profiler</a:t>
            </a:r>
          </a:p>
          <a:p>
            <a:pPr lvl="1"/>
            <a:r>
              <a:rPr lang="en-US" sz="2100" dirty="0"/>
              <a:t>Compute time in each kernel</a:t>
            </a:r>
          </a:p>
          <a:p>
            <a:pPr lvl="1"/>
            <a:r>
              <a:rPr lang="en-US" sz="2100" dirty="0"/>
              <a:t>Compute memory transfer time</a:t>
            </a:r>
          </a:p>
          <a:p>
            <a:pPr lvl="1"/>
            <a:r>
              <a:rPr lang="en-US" sz="2100" dirty="0"/>
              <a:t>Collect metrics and events</a:t>
            </a:r>
          </a:p>
          <a:p>
            <a:pPr lvl="1"/>
            <a:r>
              <a:rPr lang="en-US" sz="2100" dirty="0"/>
              <a:t>Support complex process hierarchy’s</a:t>
            </a:r>
          </a:p>
          <a:p>
            <a:pPr lvl="1"/>
            <a:r>
              <a:rPr lang="en-US" sz="2100" dirty="0"/>
              <a:t>Collect profiles for NVIDIA Visual Profiler</a:t>
            </a:r>
          </a:p>
          <a:p>
            <a:pPr lvl="1"/>
            <a:r>
              <a:rPr lang="en-US" sz="2100" dirty="0"/>
              <a:t>No need to recompile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55472" cy="400110"/>
          </a:xfrm>
          <a:prstGeom prst="rect">
            <a:avLst/>
          </a:prstGeom>
        </p:spPr>
        <p:txBody>
          <a:bodyPr wrap="none">
            <a:spAutoFit/>
          </a:bodyPr>
          <a:lstStyle/>
          <a:p>
            <a:r>
              <a:rPr lang="en-US" sz="2000" dirty="0">
                <a:solidFill>
                  <a:schemeClr val="bg1"/>
                </a:solidFill>
              </a:rPr>
              <a:t>NVPROF</a:t>
            </a:r>
          </a:p>
        </p:txBody>
      </p:sp>
    </p:spTree>
    <p:extLst>
      <p:ext uri="{BB962C8B-B14F-4D97-AF65-F5344CB8AC3E}">
        <p14:creationId xmlns:p14="http://schemas.microsoft.com/office/powerpoint/2010/main" val="256482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DBE8-6B26-4D82-9CF8-671E35EC72F1}"/>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B8146576-2CD2-4AF4-B539-DE5E4E9321B2}"/>
              </a:ext>
            </a:extLst>
          </p:cNvPr>
          <p:cNvSpPr>
            <a:spLocks noGrp="1"/>
          </p:cNvSpPr>
          <p:nvPr>
            <p:ph type="body" idx="1"/>
          </p:nvPr>
        </p:nvSpPr>
        <p:spPr/>
        <p:txBody>
          <a:bodyPr/>
          <a:lstStyle/>
          <a:p>
            <a:r>
              <a:rPr lang="en-US" dirty="0"/>
              <a:t>CUDA is a general purpose parallel platform</a:t>
            </a:r>
          </a:p>
          <a:p>
            <a:r>
              <a:rPr lang="en-US" dirty="0"/>
              <a:t>CUDA is a standard ANSI C-like language</a:t>
            </a:r>
          </a:p>
          <a:p>
            <a:r>
              <a:rPr lang="en-US" dirty="0"/>
              <a:t>CUDAs Application Programming Interface (API) manages:</a:t>
            </a:r>
          </a:p>
          <a:p>
            <a:pPr lvl="1"/>
            <a:r>
              <a:rPr lang="en-US" dirty="0"/>
              <a:t>Devices</a:t>
            </a:r>
          </a:p>
          <a:p>
            <a:pPr lvl="1"/>
            <a:r>
              <a:rPr lang="en-US" dirty="0"/>
              <a:t>Memory</a:t>
            </a:r>
          </a:p>
          <a:p>
            <a:pPr lvl="1"/>
            <a:r>
              <a:rPr lang="en-US" dirty="0"/>
              <a:t>Synchronization</a:t>
            </a:r>
          </a:p>
          <a:p>
            <a:pPr lvl="1"/>
            <a:r>
              <a:rPr lang="en-US" dirty="0"/>
              <a:t>Etc.</a:t>
            </a:r>
          </a:p>
        </p:txBody>
      </p:sp>
      <p:sp>
        <p:nvSpPr>
          <p:cNvPr id="4" name="Slide Number Placeholder 3">
            <a:extLst>
              <a:ext uri="{FF2B5EF4-FFF2-40B4-BE49-F238E27FC236}">
                <a16:creationId xmlns:a16="http://schemas.microsoft.com/office/drawing/2014/main" id="{1652AAF7-72F3-4F32-A95B-85A1DDDC9E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13513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sz="2400" dirty="0"/>
              <a:t>Compile binary with some information so </a:t>
            </a:r>
            <a:r>
              <a:rPr lang="en-US" sz="2400" dirty="0" err="1"/>
              <a:t>nvprof</a:t>
            </a:r>
            <a:r>
              <a:rPr lang="en-US" sz="2400" dirty="0"/>
              <a:t> / </a:t>
            </a:r>
            <a:r>
              <a:rPr lang="en-US" sz="2400" dirty="0" err="1"/>
              <a:t>nvvp</a:t>
            </a:r>
            <a:r>
              <a:rPr lang="en-US" sz="2400" dirty="0"/>
              <a:t> can track line numbers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50</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55472" cy="400110"/>
          </a:xfrm>
          <a:prstGeom prst="rect">
            <a:avLst/>
          </a:prstGeom>
        </p:spPr>
        <p:txBody>
          <a:bodyPr wrap="none">
            <a:spAutoFit/>
          </a:bodyPr>
          <a:lstStyle/>
          <a:p>
            <a:r>
              <a:rPr lang="en-US" sz="2000" dirty="0">
                <a:solidFill>
                  <a:schemeClr val="bg1"/>
                </a:solidFill>
              </a:rPr>
              <a:t>NVPROF</a:t>
            </a:r>
          </a:p>
        </p:txBody>
      </p:sp>
      <p:pic>
        <p:nvPicPr>
          <p:cNvPr id="6" name="Picture 5">
            <a:extLst>
              <a:ext uri="{FF2B5EF4-FFF2-40B4-BE49-F238E27FC236}">
                <a16:creationId xmlns:a16="http://schemas.microsoft.com/office/drawing/2014/main" id="{CDB77DD0-3573-4CE0-863B-B9577923E909}"/>
              </a:ext>
            </a:extLst>
          </p:cNvPr>
          <p:cNvPicPr>
            <a:picLocks noChangeAspect="1"/>
          </p:cNvPicPr>
          <p:nvPr/>
        </p:nvPicPr>
        <p:blipFill>
          <a:blip r:embed="rId2"/>
          <a:stretch>
            <a:fillRect/>
          </a:stretch>
        </p:blipFill>
        <p:spPr>
          <a:xfrm>
            <a:off x="1963568" y="2511726"/>
            <a:ext cx="5672138" cy="321469"/>
          </a:xfrm>
          <a:prstGeom prst="rect">
            <a:avLst/>
          </a:prstGeom>
        </p:spPr>
      </p:pic>
    </p:spTree>
    <p:extLst>
      <p:ext uri="{BB962C8B-B14F-4D97-AF65-F5344CB8AC3E}">
        <p14:creationId xmlns:p14="http://schemas.microsoft.com/office/powerpoint/2010/main" val="352954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F28CFB38-87BB-48B7-9FB9-8FF80AD87BF7}"/>
              </a:ext>
            </a:extLst>
          </p:cNvPr>
          <p:cNvSpPr>
            <a:spLocks noGrp="1"/>
          </p:cNvSpPr>
          <p:nvPr>
            <p:ph type="body" idx="1"/>
          </p:nvPr>
        </p:nvSpPr>
        <p:spPr/>
        <p:txBody>
          <a:bodyPr numCol="1"/>
          <a:lstStyle/>
          <a:p>
            <a:r>
              <a:rPr lang="en-US" dirty="0"/>
              <a:t>Instructions:</a:t>
            </a:r>
          </a:p>
          <a:p>
            <a:pPr marL="342900" indent="-342900">
              <a:buFont typeface="+mj-lt"/>
              <a:buAutoNum type="arabicPeriod"/>
            </a:pPr>
            <a:r>
              <a:rPr lang="en-US" dirty="0"/>
              <a:t>Collect profile information for the program by running</a:t>
            </a:r>
          </a:p>
          <a:p>
            <a:pPr marL="685800" lvl="1" indent="-342900">
              <a:lnSpc>
                <a:spcPct val="100000"/>
              </a:lnSpc>
              <a:buFont typeface="+mj-lt"/>
              <a:buAutoNum type="arabicPeriod"/>
            </a:pPr>
            <a:r>
              <a:rPr lang="en-US" dirty="0" err="1"/>
              <a:t>nvprof</a:t>
            </a:r>
            <a:r>
              <a:rPr lang="en-US" dirty="0"/>
              <a:t> ./exec</a:t>
            </a:r>
          </a:p>
          <a:p>
            <a:pPr marL="342900" indent="-342900">
              <a:buFont typeface="+mj-lt"/>
              <a:buAutoNum type="arabicPeriod"/>
            </a:pPr>
            <a:r>
              <a:rPr lang="en-US" dirty="0"/>
              <a:t>View available metrics</a:t>
            </a:r>
          </a:p>
          <a:p>
            <a:pPr marL="685800" lvl="1" indent="-342900">
              <a:lnSpc>
                <a:spcPct val="100000"/>
              </a:lnSpc>
              <a:buFont typeface="+mj-lt"/>
              <a:buAutoNum type="arabicPeriod"/>
            </a:pPr>
            <a:r>
              <a:rPr lang="en-US" dirty="0" err="1"/>
              <a:t>nvprof</a:t>
            </a:r>
            <a:r>
              <a:rPr lang="en-US" dirty="0"/>
              <a:t> --query-metrics</a:t>
            </a:r>
          </a:p>
          <a:p>
            <a:pPr marL="342900" indent="-342900">
              <a:buFont typeface="+mj-lt"/>
              <a:buAutoNum type="arabicPeriod"/>
            </a:pPr>
            <a:r>
              <a:rPr lang="en-US" dirty="0"/>
              <a:t>View global load/store efficiency</a:t>
            </a:r>
          </a:p>
          <a:p>
            <a:pPr marL="685800" lvl="1" indent="-342900">
              <a:lnSpc>
                <a:spcPct val="100000"/>
              </a:lnSpc>
              <a:buFont typeface="+mj-lt"/>
              <a:buAutoNum type="arabicPeriod"/>
            </a:pPr>
            <a:r>
              <a:rPr lang="en-US" dirty="0" err="1"/>
              <a:t>nvprof</a:t>
            </a:r>
            <a:r>
              <a:rPr lang="en-US" dirty="0"/>
              <a:t> -metrics </a:t>
            </a:r>
            <a:r>
              <a:rPr lang="en-US" dirty="0" err="1"/>
              <a:t>gld_efficiency,gst_efficiency</a:t>
            </a:r>
            <a:r>
              <a:rPr lang="en-US" dirty="0"/>
              <a:t> ./exec</a:t>
            </a:r>
          </a:p>
          <a:p>
            <a:pPr marL="342900" indent="-342900">
              <a:buFont typeface="+mj-lt"/>
              <a:buAutoNum type="arabicPeriod"/>
            </a:pPr>
            <a:r>
              <a:rPr lang="en-US" dirty="0"/>
              <a:t>Store a timeline to load in NVVP</a:t>
            </a:r>
          </a:p>
          <a:p>
            <a:pPr marL="685800" lvl="1" indent="-342900">
              <a:lnSpc>
                <a:spcPct val="100000"/>
              </a:lnSpc>
              <a:buFont typeface="+mj-lt"/>
              <a:buAutoNum type="arabicPeriod"/>
            </a:pPr>
            <a:r>
              <a:rPr lang="en-US" dirty="0" err="1"/>
              <a:t>nvprof</a:t>
            </a:r>
            <a:r>
              <a:rPr lang="en-US" dirty="0"/>
              <a:t> -o </a:t>
            </a:r>
            <a:r>
              <a:rPr lang="en-US" dirty="0" err="1"/>
              <a:t>profile.timeline</a:t>
            </a:r>
            <a:r>
              <a:rPr lang="en-US" dirty="0"/>
              <a:t> ./exec</a:t>
            </a:r>
          </a:p>
          <a:p>
            <a:pPr marL="342900" indent="-342900">
              <a:buFont typeface="+mj-lt"/>
              <a:buAutoNum type="arabicPeriod"/>
            </a:pPr>
            <a:r>
              <a:rPr lang="en-US" dirty="0"/>
              <a:t>Store analysis metrics to load in NVVP</a:t>
            </a:r>
          </a:p>
          <a:p>
            <a:pPr marL="685800" lvl="1" indent="-342900">
              <a:lnSpc>
                <a:spcPct val="100000"/>
              </a:lnSpc>
              <a:buFont typeface="+mj-lt"/>
              <a:buAutoNum type="arabicPeriod"/>
            </a:pPr>
            <a:r>
              <a:rPr lang="en-US" dirty="0" err="1"/>
              <a:t>nvprof</a:t>
            </a:r>
            <a:r>
              <a:rPr lang="en-US" dirty="0"/>
              <a:t> -o </a:t>
            </a:r>
            <a:r>
              <a:rPr lang="en-US" dirty="0" err="1"/>
              <a:t>profile.metrics</a:t>
            </a:r>
            <a:r>
              <a:rPr lang="en-US" dirty="0"/>
              <a:t> --analysis-metrics ./exec</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51</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255472" cy="400110"/>
          </a:xfrm>
          <a:prstGeom prst="rect">
            <a:avLst/>
          </a:prstGeom>
        </p:spPr>
        <p:txBody>
          <a:bodyPr wrap="none">
            <a:spAutoFit/>
          </a:bodyPr>
          <a:lstStyle/>
          <a:p>
            <a:r>
              <a:rPr lang="en-US" sz="2000" dirty="0">
                <a:solidFill>
                  <a:schemeClr val="bg1"/>
                </a:solidFill>
              </a:rPr>
              <a:t>NVPROF</a:t>
            </a:r>
          </a:p>
        </p:txBody>
      </p:sp>
      <p:sp>
        <p:nvSpPr>
          <p:cNvPr id="7" name="TextBox 6">
            <a:extLst>
              <a:ext uri="{FF2B5EF4-FFF2-40B4-BE49-F238E27FC236}">
                <a16:creationId xmlns:a16="http://schemas.microsoft.com/office/drawing/2014/main" id="{2BA0DE55-A7D7-465E-B581-F441A41760F6}"/>
              </a:ext>
            </a:extLst>
          </p:cNvPr>
          <p:cNvSpPr txBox="1"/>
          <p:nvPr/>
        </p:nvSpPr>
        <p:spPr>
          <a:xfrm>
            <a:off x="6338814" y="1766419"/>
            <a:ext cx="2531295" cy="7155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defTabSz="342900">
              <a:buClrTx/>
              <a:defRPr/>
            </a:pPr>
            <a:r>
              <a:rPr lang="en-US" sz="1350" kern="1200" dirty="0">
                <a:solidFill>
                  <a:prstClr val="black"/>
                </a:solidFill>
                <a:latin typeface="Corbel" panose="020B0503020204020204"/>
              </a:rPr>
              <a:t>Timeline of CUDA runtime calls, kernel execution times, etc.</a:t>
            </a:r>
          </a:p>
          <a:p>
            <a:pPr defTabSz="342900">
              <a:buClrTx/>
              <a:defRPr/>
            </a:pPr>
            <a:r>
              <a:rPr lang="en-US" sz="1350" kern="1200" dirty="0">
                <a:solidFill>
                  <a:prstClr val="black"/>
                </a:solidFill>
                <a:latin typeface="Corbel" panose="020B0503020204020204"/>
              </a:rPr>
              <a:t>Basically no run time overhead</a:t>
            </a:r>
          </a:p>
        </p:txBody>
      </p:sp>
      <p:sp>
        <p:nvSpPr>
          <p:cNvPr id="8" name="TextBox 7">
            <a:extLst>
              <a:ext uri="{FF2B5EF4-FFF2-40B4-BE49-F238E27FC236}">
                <a16:creationId xmlns:a16="http://schemas.microsoft.com/office/drawing/2014/main" id="{E5498507-97F6-43C2-B3B4-5AF0BE49C1C5}"/>
              </a:ext>
            </a:extLst>
          </p:cNvPr>
          <p:cNvSpPr txBox="1"/>
          <p:nvPr/>
        </p:nvSpPr>
        <p:spPr>
          <a:xfrm>
            <a:off x="6338814" y="2963896"/>
            <a:ext cx="2531295" cy="7155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342900">
              <a:buClrTx/>
              <a:defRPr/>
            </a:pPr>
            <a:r>
              <a:rPr lang="en-US" sz="1350" kern="1200" dirty="0">
                <a:solidFill>
                  <a:prstClr val="black"/>
                </a:solidFill>
                <a:latin typeface="Corbel" panose="020B0503020204020204"/>
              </a:rPr>
              <a:t>Detailed performance data from each kernel execution. Large run time overhead</a:t>
            </a:r>
          </a:p>
        </p:txBody>
      </p:sp>
      <p:cxnSp>
        <p:nvCxnSpPr>
          <p:cNvPr id="9" name="Straight Arrow Connector 8">
            <a:extLst>
              <a:ext uri="{FF2B5EF4-FFF2-40B4-BE49-F238E27FC236}">
                <a16:creationId xmlns:a16="http://schemas.microsoft.com/office/drawing/2014/main" id="{04AA0325-87F3-499E-BFBA-8E9B43A020C8}"/>
              </a:ext>
            </a:extLst>
          </p:cNvPr>
          <p:cNvCxnSpPr>
            <a:cxnSpLocks/>
            <a:endCxn id="7" idx="1"/>
          </p:cNvCxnSpPr>
          <p:nvPr/>
        </p:nvCxnSpPr>
        <p:spPr>
          <a:xfrm flipV="1">
            <a:off x="3525926" y="2124210"/>
            <a:ext cx="2812888" cy="14675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1322F9-6B44-41FB-9295-434A39F5ED4D}"/>
              </a:ext>
            </a:extLst>
          </p:cNvPr>
          <p:cNvCxnSpPr>
            <a:cxnSpLocks/>
            <a:endCxn id="8" idx="1"/>
          </p:cNvCxnSpPr>
          <p:nvPr/>
        </p:nvCxnSpPr>
        <p:spPr>
          <a:xfrm flipV="1">
            <a:off x="4111142" y="3321687"/>
            <a:ext cx="2227672" cy="8040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8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52</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885179" cy="400110"/>
          </a:xfrm>
          <a:prstGeom prst="rect">
            <a:avLst/>
          </a:prstGeom>
        </p:spPr>
        <p:txBody>
          <a:bodyPr wrap="none">
            <a:spAutoFit/>
          </a:bodyPr>
          <a:lstStyle/>
          <a:p>
            <a:r>
              <a:rPr lang="en-US" sz="2000" dirty="0">
                <a:solidFill>
                  <a:schemeClr val="bg1"/>
                </a:solidFill>
              </a:rPr>
              <a:t>NVVP</a:t>
            </a:r>
          </a:p>
        </p:txBody>
      </p:sp>
      <p:pic>
        <p:nvPicPr>
          <p:cNvPr id="12" name="Content Placeholder 9">
            <a:extLst>
              <a:ext uri="{FF2B5EF4-FFF2-40B4-BE49-F238E27FC236}">
                <a16:creationId xmlns:a16="http://schemas.microsoft.com/office/drawing/2014/main" id="{CDEEDF15-E580-481C-AD6B-5BFFFE7D38E7}"/>
              </a:ext>
            </a:extLst>
          </p:cNvPr>
          <p:cNvPicPr>
            <a:picLocks noChangeAspect="1"/>
          </p:cNvPicPr>
          <p:nvPr/>
        </p:nvPicPr>
        <p:blipFill rotWithShape="1">
          <a:blip r:embed="rId2"/>
          <a:srcRect b="9211"/>
          <a:stretch/>
        </p:blipFill>
        <p:spPr>
          <a:xfrm>
            <a:off x="2139583" y="1547772"/>
            <a:ext cx="5486400" cy="3203759"/>
          </a:xfrm>
          <a:prstGeom prst="rect">
            <a:avLst/>
          </a:prstGeom>
          <a:noFill/>
          <a:ln>
            <a:noFill/>
          </a:ln>
        </p:spPr>
      </p:pic>
    </p:spTree>
    <p:extLst>
      <p:ext uri="{BB962C8B-B14F-4D97-AF65-F5344CB8AC3E}">
        <p14:creationId xmlns:p14="http://schemas.microsoft.com/office/powerpoint/2010/main" val="160598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Profiling Tools</a:t>
            </a:r>
          </a:p>
        </p:txBody>
      </p:sp>
      <p:sp>
        <p:nvSpPr>
          <p:cNvPr id="3" name="Text Placeholder 2">
            <a:extLst>
              <a:ext uri="{FF2B5EF4-FFF2-40B4-BE49-F238E27FC236}">
                <a16:creationId xmlns:a16="http://schemas.microsoft.com/office/drawing/2014/main" id="{61882A4F-E6F0-48EB-A45E-F0C17D1CA0D7}"/>
              </a:ext>
            </a:extLst>
          </p:cNvPr>
          <p:cNvSpPr>
            <a:spLocks noGrp="1"/>
          </p:cNvSpPr>
          <p:nvPr>
            <p:ph type="body" idx="1"/>
          </p:nvPr>
        </p:nvSpPr>
        <p:spPr>
          <a:xfrm>
            <a:off x="402336" y="1352327"/>
            <a:ext cx="8741537" cy="3123073"/>
          </a:xfrm>
        </p:spPr>
        <p:txBody>
          <a:bodyPr/>
          <a:lstStyle/>
          <a:p>
            <a:r>
              <a:rPr lang="en-US" dirty="0"/>
              <a:t>Note: We will not use NVVP today (or tomorrow)</a:t>
            </a:r>
          </a:p>
          <a:p>
            <a:r>
              <a:rPr lang="en-US" dirty="0"/>
              <a:t>Instructions</a:t>
            </a:r>
          </a:p>
          <a:p>
            <a:pPr marL="342900" indent="-342900">
              <a:buFont typeface="+mj-lt"/>
              <a:buAutoNum type="arabicPeriod"/>
            </a:pPr>
            <a:r>
              <a:rPr lang="en-US" dirty="0"/>
              <a:t>Import </a:t>
            </a:r>
            <a:r>
              <a:rPr lang="en-US" dirty="0" err="1"/>
              <a:t>nvprof</a:t>
            </a:r>
            <a:r>
              <a:rPr lang="en-US" dirty="0"/>
              <a:t> profile into NVVP</a:t>
            </a:r>
          </a:p>
          <a:p>
            <a:pPr marL="720090" lvl="1" indent="-342900">
              <a:lnSpc>
                <a:spcPct val="100000"/>
              </a:lnSpc>
              <a:buFont typeface="+mj-lt"/>
              <a:buAutoNum type="arabicPeriod"/>
            </a:pPr>
            <a:r>
              <a:rPr lang="en-US" sz="1400" dirty="0"/>
              <a:t>Launch </a:t>
            </a:r>
            <a:r>
              <a:rPr lang="en-US" sz="1400" dirty="0" err="1"/>
              <a:t>nvvp</a:t>
            </a:r>
            <a:endParaRPr lang="en-US" sz="1400" dirty="0"/>
          </a:p>
          <a:p>
            <a:pPr marL="720090" lvl="1" indent="-342900">
              <a:lnSpc>
                <a:spcPct val="100000"/>
              </a:lnSpc>
              <a:buFont typeface="+mj-lt"/>
              <a:buAutoNum type="arabicPeriod"/>
            </a:pPr>
            <a:r>
              <a:rPr lang="en-US" sz="1400" dirty="0"/>
              <a:t>Click file/ import/ </a:t>
            </a:r>
            <a:r>
              <a:rPr lang="en-US" sz="1400" dirty="0" err="1"/>
              <a:t>nvprof</a:t>
            </a:r>
            <a:r>
              <a:rPr lang="en-US" sz="1400" dirty="0"/>
              <a:t>/ next/ single process/ next /browse</a:t>
            </a:r>
          </a:p>
          <a:p>
            <a:pPr marL="977265" lvl="2" indent="-257175">
              <a:lnSpc>
                <a:spcPct val="100000"/>
              </a:lnSpc>
              <a:buFont typeface="+mj-lt"/>
              <a:buAutoNum type="arabicPeriod"/>
            </a:pPr>
            <a:r>
              <a:rPr lang="en-US" sz="1400" dirty="0"/>
              <a:t>Select </a:t>
            </a:r>
            <a:r>
              <a:rPr lang="en-US" sz="1400" dirty="0" err="1"/>
              <a:t>profile.timeline</a:t>
            </a:r>
            <a:endParaRPr lang="en-US" sz="1400" dirty="0"/>
          </a:p>
          <a:p>
            <a:pPr marL="720090" lvl="1" indent="-342900">
              <a:lnSpc>
                <a:spcPct val="100000"/>
              </a:lnSpc>
              <a:buFont typeface="+mj-lt"/>
              <a:buAutoNum type="arabicPeriod"/>
            </a:pPr>
            <a:r>
              <a:rPr lang="en-US" sz="1400" dirty="0"/>
              <a:t>Add metrics to timeline</a:t>
            </a:r>
          </a:p>
          <a:p>
            <a:pPr marL="977265" lvl="2" indent="-257175">
              <a:lnSpc>
                <a:spcPct val="100000"/>
              </a:lnSpc>
              <a:buFont typeface="+mj-lt"/>
              <a:buAutoNum type="arabicPeriod"/>
            </a:pPr>
            <a:r>
              <a:rPr lang="en-US" sz="1400" dirty="0"/>
              <a:t>Click on 2nd browse</a:t>
            </a:r>
          </a:p>
          <a:p>
            <a:pPr marL="977265" lvl="2" indent="-257175">
              <a:lnSpc>
                <a:spcPct val="100000"/>
              </a:lnSpc>
              <a:buFont typeface="+mj-lt"/>
              <a:buAutoNum type="arabicPeriod"/>
            </a:pPr>
            <a:r>
              <a:rPr lang="en-US" sz="1400" dirty="0"/>
              <a:t>Select </a:t>
            </a:r>
            <a:r>
              <a:rPr lang="en-US" sz="1400" dirty="0" err="1"/>
              <a:t>profile.metrics</a:t>
            </a:r>
            <a:endParaRPr lang="en-US" sz="1400" dirty="0"/>
          </a:p>
          <a:p>
            <a:pPr marL="720090" lvl="1" indent="-342900">
              <a:lnSpc>
                <a:spcPct val="100000"/>
              </a:lnSpc>
              <a:buFont typeface="+mj-lt"/>
              <a:buAutoNum type="arabicPeriod"/>
            </a:pPr>
            <a:r>
              <a:rPr lang="en-US" sz="1400" dirty="0"/>
              <a:t>Click finish</a:t>
            </a:r>
          </a:p>
          <a:p>
            <a:pPr marL="342900" indent="-342900">
              <a:buFont typeface="+mj-lt"/>
              <a:buAutoNum type="arabicPeriod"/>
            </a:pPr>
            <a:r>
              <a:rPr lang="en-US" dirty="0"/>
              <a:t>Explore timeline</a:t>
            </a:r>
          </a:p>
          <a:p>
            <a:pPr marL="720090" lvl="1" indent="-342900">
              <a:lnSpc>
                <a:spcPct val="100000"/>
              </a:lnSpc>
              <a:buFont typeface="+mj-lt"/>
              <a:buAutoNum type="arabicPeriod"/>
            </a:pPr>
            <a:r>
              <a:rPr lang="en-US" sz="1400" dirty="0"/>
              <a:t>Control + mouse drag in timeline to zoom in</a:t>
            </a:r>
          </a:p>
          <a:p>
            <a:pPr marL="720090" lvl="1" indent="-342900">
              <a:lnSpc>
                <a:spcPct val="100000"/>
              </a:lnSpc>
              <a:buFont typeface="+mj-lt"/>
              <a:buAutoNum type="arabicPeriod"/>
            </a:pPr>
            <a:r>
              <a:rPr lang="en-US" sz="1400" dirty="0"/>
              <a:t>Control + mouse drag in measure bar (on top) to measure time</a:t>
            </a:r>
          </a:p>
          <a:p>
            <a:endParaRPr lang="en-US" sz="1400" dirty="0"/>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53</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885179" cy="400110"/>
          </a:xfrm>
          <a:prstGeom prst="rect">
            <a:avLst/>
          </a:prstGeom>
        </p:spPr>
        <p:txBody>
          <a:bodyPr wrap="none">
            <a:spAutoFit/>
          </a:bodyPr>
          <a:lstStyle/>
          <a:p>
            <a:r>
              <a:rPr lang="en-US" sz="2000" dirty="0">
                <a:solidFill>
                  <a:schemeClr val="bg1"/>
                </a:solidFill>
              </a:rPr>
              <a:t>NVVP</a:t>
            </a:r>
          </a:p>
        </p:txBody>
      </p:sp>
    </p:spTree>
    <p:extLst>
      <p:ext uri="{BB962C8B-B14F-4D97-AF65-F5344CB8AC3E}">
        <p14:creationId xmlns:p14="http://schemas.microsoft.com/office/powerpoint/2010/main" val="83969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Takeaways</a:t>
            </a:r>
          </a:p>
        </p:txBody>
      </p:sp>
      <p:sp>
        <p:nvSpPr>
          <p:cNvPr id="3" name="Text Placeholder 2">
            <a:extLst>
              <a:ext uri="{FF2B5EF4-FFF2-40B4-BE49-F238E27FC236}">
                <a16:creationId xmlns:a16="http://schemas.microsoft.com/office/drawing/2014/main" id="{61882A4F-E6F0-48EB-A45E-F0C17D1CA0D7}"/>
              </a:ext>
            </a:extLst>
          </p:cNvPr>
          <p:cNvSpPr>
            <a:spLocks noGrp="1"/>
          </p:cNvSpPr>
          <p:nvPr>
            <p:ph type="body" idx="1"/>
          </p:nvPr>
        </p:nvSpPr>
        <p:spPr/>
        <p:txBody>
          <a:bodyPr/>
          <a:lstStyle/>
          <a:p>
            <a:r>
              <a:rPr lang="en-US" sz="2400" dirty="0"/>
              <a:t>How to get close to peak performance?</a:t>
            </a:r>
          </a:p>
          <a:p>
            <a:r>
              <a:rPr lang="en-US" sz="2250" dirty="0"/>
              <a:t>Potential for floating point performance on GPUs is huge</a:t>
            </a:r>
          </a:p>
          <a:p>
            <a:pPr lvl="1">
              <a:lnSpc>
                <a:spcPct val="100000"/>
              </a:lnSpc>
            </a:pPr>
            <a:r>
              <a:rPr lang="en-US" sz="1650" dirty="0"/>
              <a:t>Integers less so</a:t>
            </a:r>
          </a:p>
          <a:p>
            <a:pPr lvl="1">
              <a:lnSpc>
                <a:spcPct val="100000"/>
              </a:lnSpc>
            </a:pPr>
            <a:r>
              <a:rPr lang="en-US" sz="1650" dirty="0"/>
              <a:t>Difficult to achieve!</a:t>
            </a:r>
          </a:p>
          <a:p>
            <a:r>
              <a:rPr lang="en-US" sz="2250" dirty="0"/>
              <a:t>Use memories efficiently:</a:t>
            </a:r>
          </a:p>
          <a:p>
            <a:pPr lvl="1">
              <a:lnSpc>
                <a:spcPct val="100000"/>
              </a:lnSpc>
            </a:pPr>
            <a:r>
              <a:rPr lang="en-US" sz="1650" dirty="0"/>
              <a:t>Avoid unnecessary data transfers</a:t>
            </a:r>
          </a:p>
          <a:p>
            <a:pPr lvl="1">
              <a:lnSpc>
                <a:spcPct val="100000"/>
              </a:lnSpc>
            </a:pPr>
            <a:r>
              <a:rPr lang="en-US" sz="1650" dirty="0"/>
              <a:t>Keep data being accessed often close to the processing elements</a:t>
            </a:r>
          </a:p>
          <a:p>
            <a:pPr lvl="1">
              <a:lnSpc>
                <a:spcPct val="100000"/>
              </a:lnSpc>
            </a:pPr>
            <a:r>
              <a:rPr lang="en-US" sz="1650" dirty="0"/>
              <a:t>Use registers and shared memory</a:t>
            </a:r>
          </a:p>
          <a:p>
            <a:r>
              <a:rPr lang="en-US" sz="2250" dirty="0"/>
              <a:t>Avoid control flow divergence</a:t>
            </a:r>
          </a:p>
          <a:p>
            <a:pPr lvl="1">
              <a:lnSpc>
                <a:spcPct val="100000"/>
              </a:lnSpc>
            </a:pPr>
            <a:r>
              <a:rPr lang="en-US" sz="1650" dirty="0"/>
              <a:t>Very few if statements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6614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Takeaways</a:t>
            </a:r>
          </a:p>
        </p:txBody>
      </p:sp>
      <p:sp>
        <p:nvSpPr>
          <p:cNvPr id="3" name="Text Placeholder 2">
            <a:extLst>
              <a:ext uri="{FF2B5EF4-FFF2-40B4-BE49-F238E27FC236}">
                <a16:creationId xmlns:a16="http://schemas.microsoft.com/office/drawing/2014/main" id="{61882A4F-E6F0-48EB-A45E-F0C17D1CA0D7}"/>
              </a:ext>
            </a:extLst>
          </p:cNvPr>
          <p:cNvSpPr>
            <a:spLocks noGrp="1"/>
          </p:cNvSpPr>
          <p:nvPr>
            <p:ph type="body" idx="1"/>
          </p:nvPr>
        </p:nvSpPr>
        <p:spPr/>
        <p:txBody>
          <a:bodyPr/>
          <a:lstStyle/>
          <a:p>
            <a:r>
              <a:rPr lang="en-US" sz="2100" dirty="0"/>
              <a:t>Writing a CUDA kernel is becoming easier, but getting good performance is not.</a:t>
            </a:r>
          </a:p>
          <a:p>
            <a:r>
              <a:rPr lang="en-US" sz="2100" dirty="0"/>
              <a:t>Know the tools you have available </a:t>
            </a:r>
          </a:p>
          <a:p>
            <a:pPr lvl="1">
              <a:buFont typeface="Arial" panose="020B0604020202020204" pitchFamily="34" charset="0"/>
              <a:buChar char="•"/>
            </a:pPr>
            <a:r>
              <a:rPr lang="en-US" sz="1950" dirty="0"/>
              <a:t>Profiling is key to performance</a:t>
            </a:r>
          </a:p>
          <a:p>
            <a:r>
              <a:rPr lang="en-US" sz="2100" dirty="0"/>
              <a:t>Fitting your application to the GPU memory hierarchy is critical for performance</a:t>
            </a:r>
          </a:p>
          <a:p>
            <a:r>
              <a:rPr lang="en-US" sz="2100" dirty="0"/>
              <a:t>Resources are not infinite, optimization without thinking about the available resources could adversely affect performance.</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84817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DBE8-6B26-4D82-9CF8-671E35EC72F1}"/>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B8146576-2CD2-4AF4-B539-DE5E4E9321B2}"/>
              </a:ext>
            </a:extLst>
          </p:cNvPr>
          <p:cNvSpPr>
            <a:spLocks noGrp="1"/>
          </p:cNvSpPr>
          <p:nvPr>
            <p:ph type="body" idx="1"/>
          </p:nvPr>
        </p:nvSpPr>
        <p:spPr>
          <a:xfrm>
            <a:off x="-125" y="1352327"/>
            <a:ext cx="5099408" cy="3123073"/>
          </a:xfrm>
        </p:spPr>
        <p:txBody>
          <a:bodyPr/>
          <a:lstStyle/>
          <a:p>
            <a:r>
              <a:rPr lang="en-US" dirty="0"/>
              <a:t>CUDAs API offers two levels:</a:t>
            </a:r>
          </a:p>
          <a:p>
            <a:pPr lvl="1"/>
            <a:r>
              <a:rPr lang="en-US" dirty="0"/>
              <a:t>CUDA Driver API. </a:t>
            </a:r>
          </a:p>
          <a:p>
            <a:pPr lvl="2"/>
            <a:r>
              <a:rPr lang="en-US" dirty="0"/>
              <a:t>Low level API, offers better control over the GPU.</a:t>
            </a:r>
          </a:p>
          <a:p>
            <a:pPr lvl="1"/>
            <a:r>
              <a:rPr lang="en-US" dirty="0"/>
              <a:t>CUDA Runtime API. </a:t>
            </a:r>
          </a:p>
          <a:p>
            <a:pPr lvl="2"/>
            <a:r>
              <a:rPr lang="en-US" dirty="0"/>
              <a:t>Higher level; implemented on top of the driver API.</a:t>
            </a:r>
          </a:p>
          <a:p>
            <a:pPr lvl="2"/>
            <a:r>
              <a:rPr lang="en-US" dirty="0"/>
              <a:t>We will use this API.</a:t>
            </a:r>
          </a:p>
        </p:txBody>
      </p:sp>
      <p:sp>
        <p:nvSpPr>
          <p:cNvPr id="4" name="Slide Number Placeholder 3">
            <a:extLst>
              <a:ext uri="{FF2B5EF4-FFF2-40B4-BE49-F238E27FC236}">
                <a16:creationId xmlns:a16="http://schemas.microsoft.com/office/drawing/2014/main" id="{1652AAF7-72F3-4F32-A95B-85A1DDDC9E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pic>
        <p:nvPicPr>
          <p:cNvPr id="5" name="Content Placeholder 2">
            <a:extLst>
              <a:ext uri="{FF2B5EF4-FFF2-40B4-BE49-F238E27FC236}">
                <a16:creationId xmlns:a16="http://schemas.microsoft.com/office/drawing/2014/main" id="{4B479368-64D3-4079-91A0-0DFF8D78BBC1}"/>
              </a:ext>
            </a:extLst>
          </p:cNvPr>
          <p:cNvPicPr>
            <a:picLocks noChangeAspect="1"/>
          </p:cNvPicPr>
          <p:nvPr/>
        </p:nvPicPr>
        <p:blipFill rotWithShape="1">
          <a:blip r:embed="rId2"/>
          <a:srcRect l="6498" t="1035" r="5626" b="1326"/>
          <a:stretch/>
        </p:blipFill>
        <p:spPr>
          <a:xfrm>
            <a:off x="5461996" y="1833078"/>
            <a:ext cx="2670702" cy="2278265"/>
          </a:xfrm>
          <a:prstGeom prst="rect">
            <a:avLst/>
          </a:prstGeom>
        </p:spPr>
      </p:pic>
    </p:spTree>
    <p:extLst>
      <p:ext uri="{BB962C8B-B14F-4D97-AF65-F5344CB8AC3E}">
        <p14:creationId xmlns:p14="http://schemas.microsoft.com/office/powerpoint/2010/main" val="375590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DBE8-6B26-4D82-9CF8-671E35EC72F1}"/>
              </a:ext>
            </a:extLst>
          </p:cNvPr>
          <p:cNvSpPr>
            <a:spLocks noGrp="1"/>
          </p:cNvSpPr>
          <p:nvPr>
            <p:ph type="title"/>
          </p:nvPr>
        </p:nvSpPr>
        <p:spPr/>
        <p:txBody>
          <a:bodyPr/>
          <a:lstStyle/>
          <a:p>
            <a:r>
              <a:rPr lang="en-US" dirty="0"/>
              <a:t>CUDA Basics</a:t>
            </a:r>
          </a:p>
        </p:txBody>
      </p:sp>
      <p:sp>
        <p:nvSpPr>
          <p:cNvPr id="4" name="Slide Number Placeholder 3">
            <a:extLst>
              <a:ext uri="{FF2B5EF4-FFF2-40B4-BE49-F238E27FC236}">
                <a16:creationId xmlns:a16="http://schemas.microsoft.com/office/drawing/2014/main" id="{1652AAF7-72F3-4F32-A95B-85A1DDDC9E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sp>
        <p:nvSpPr>
          <p:cNvPr id="8" name="Text Placeholder 4">
            <a:extLst>
              <a:ext uri="{FF2B5EF4-FFF2-40B4-BE49-F238E27FC236}">
                <a16:creationId xmlns:a16="http://schemas.microsoft.com/office/drawing/2014/main" id="{9050253B-2DBD-494E-87F1-401B87B42583}"/>
              </a:ext>
            </a:extLst>
          </p:cNvPr>
          <p:cNvSpPr txBox="1">
            <a:spLocks/>
          </p:cNvSpPr>
          <p:nvPr/>
        </p:nvSpPr>
        <p:spPr>
          <a:xfrm>
            <a:off x="2098337" y="1620892"/>
            <a:ext cx="1149111" cy="261479"/>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pPr marL="0" indent="0" algn="ctr">
              <a:buNone/>
            </a:pPr>
            <a:r>
              <a:rPr lang="en-US" dirty="0">
                <a:solidFill>
                  <a:schemeClr val="tx1"/>
                </a:solidFill>
                <a:latin typeface="Raleway Light" panose="020B0604020202020204" charset="0"/>
              </a:rPr>
              <a:t>C Code</a:t>
            </a:r>
          </a:p>
        </p:txBody>
      </p:sp>
      <p:pic>
        <p:nvPicPr>
          <p:cNvPr id="9" name="Content Placeholder 8">
            <a:extLst>
              <a:ext uri="{FF2B5EF4-FFF2-40B4-BE49-F238E27FC236}">
                <a16:creationId xmlns:a16="http://schemas.microsoft.com/office/drawing/2014/main" id="{FC11DFC6-E660-4BDB-B5B4-76E5F68F5A7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54464" y="2364046"/>
            <a:ext cx="2636860" cy="888942"/>
          </a:xfrm>
          <a:prstGeom prst="rect">
            <a:avLst/>
          </a:prstGeom>
        </p:spPr>
      </p:pic>
      <p:sp>
        <p:nvSpPr>
          <p:cNvPr id="10" name="Text Placeholder 6">
            <a:extLst>
              <a:ext uri="{FF2B5EF4-FFF2-40B4-BE49-F238E27FC236}">
                <a16:creationId xmlns:a16="http://schemas.microsoft.com/office/drawing/2014/main" id="{D85C0E46-DD02-4B72-AF57-1CCC54BFA732}"/>
              </a:ext>
            </a:extLst>
          </p:cNvPr>
          <p:cNvSpPr txBox="1">
            <a:spLocks/>
          </p:cNvSpPr>
          <p:nvPr/>
        </p:nvSpPr>
        <p:spPr>
          <a:xfrm>
            <a:off x="5738766" y="1555236"/>
            <a:ext cx="1696128" cy="392790"/>
          </a:xfrm>
          <a:prstGeom prst="rect">
            <a:avLst/>
          </a:prstGeom>
        </p:spPr>
        <p:txBody>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pPr marL="0" indent="0" algn="ctr">
              <a:buNone/>
            </a:pPr>
            <a:r>
              <a:rPr lang="en-US" dirty="0">
                <a:solidFill>
                  <a:schemeClr val="tx1"/>
                </a:solidFill>
                <a:latin typeface="Raleway Light" panose="020B0604020202020204" charset="0"/>
              </a:rPr>
              <a:t>CUDA Code</a:t>
            </a:r>
          </a:p>
        </p:txBody>
      </p:sp>
      <p:pic>
        <p:nvPicPr>
          <p:cNvPr id="11" name="Content Placeholder 9">
            <a:extLst>
              <a:ext uri="{FF2B5EF4-FFF2-40B4-BE49-F238E27FC236}">
                <a16:creationId xmlns:a16="http://schemas.microsoft.com/office/drawing/2014/main" id="{8E9C1B4C-3B68-4144-BBCA-DA88BC243F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281764" y="2401407"/>
            <a:ext cx="2610132" cy="2321306"/>
          </a:xfrm>
          <a:prstGeom prst="rect">
            <a:avLst/>
          </a:prstGeom>
        </p:spPr>
      </p:pic>
      <p:cxnSp>
        <p:nvCxnSpPr>
          <p:cNvPr id="12" name="Connector: Elbow 11">
            <a:extLst>
              <a:ext uri="{FF2B5EF4-FFF2-40B4-BE49-F238E27FC236}">
                <a16:creationId xmlns:a16="http://schemas.microsoft.com/office/drawing/2014/main" id="{03BCD89E-9368-45BF-8B15-1ADC411036C4}"/>
              </a:ext>
            </a:extLst>
          </p:cNvPr>
          <p:cNvCxnSpPr>
            <a:stCxn id="9" idx="0"/>
            <a:endCxn id="11" idx="0"/>
          </p:cNvCxnSpPr>
          <p:nvPr/>
        </p:nvCxnSpPr>
        <p:spPr>
          <a:xfrm rot="16200000" flipH="1">
            <a:off x="4611181" y="425758"/>
            <a:ext cx="37361" cy="3913936"/>
          </a:xfrm>
          <a:prstGeom prst="bentConnector3">
            <a:avLst>
              <a:gd name="adj1" fmla="val -1183539"/>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6B84A092-2C83-4EB3-84CD-6CA4A72594C0}"/>
              </a:ext>
            </a:extLst>
          </p:cNvPr>
          <p:cNvSpPr/>
          <p:nvPr/>
        </p:nvSpPr>
        <p:spPr>
          <a:xfrm>
            <a:off x="7891896" y="3323024"/>
            <a:ext cx="342313" cy="1242302"/>
          </a:xfrm>
          <a:prstGeom prst="rightBrace">
            <a:avLst>
              <a:gd name="adj1" fmla="val 63095"/>
              <a:gd name="adj2" fmla="val 5000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Schoolbook" panose="02040604050505020304"/>
              <a:ea typeface="+mn-ea"/>
              <a:cs typeface="+mn-cs"/>
            </a:endParaRPr>
          </a:p>
        </p:txBody>
      </p:sp>
      <p:sp>
        <p:nvSpPr>
          <p:cNvPr id="14" name="TextBox 13">
            <a:extLst>
              <a:ext uri="{FF2B5EF4-FFF2-40B4-BE49-F238E27FC236}">
                <a16:creationId xmlns:a16="http://schemas.microsoft.com/office/drawing/2014/main" id="{706DE8FE-DBAE-44B6-9ACF-3F22211908EF}"/>
              </a:ext>
            </a:extLst>
          </p:cNvPr>
          <p:cNvSpPr txBox="1"/>
          <p:nvPr/>
        </p:nvSpPr>
        <p:spPr>
          <a:xfrm rot="1676852">
            <a:off x="8080222" y="3515505"/>
            <a:ext cx="10873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Schoolbook" panose="02040604050505020304"/>
                <a:ea typeface="+mn-ea"/>
                <a:cs typeface="+mn-cs"/>
              </a:rPr>
              <a:t>Threads</a:t>
            </a:r>
          </a:p>
        </p:txBody>
      </p:sp>
    </p:spTree>
    <p:extLst>
      <p:ext uri="{BB962C8B-B14F-4D97-AF65-F5344CB8AC3E}">
        <p14:creationId xmlns:p14="http://schemas.microsoft.com/office/powerpoint/2010/main" val="244459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Host</a:t>
            </a:r>
          </a:p>
          <a:p>
            <a:pPr lvl="1">
              <a:lnSpc>
                <a:spcPct val="100000"/>
              </a:lnSpc>
            </a:pPr>
            <a:r>
              <a:rPr lang="en-US" dirty="0"/>
              <a:t>CPU </a:t>
            </a:r>
          </a:p>
          <a:p>
            <a:pPr lvl="1">
              <a:lnSpc>
                <a:spcPct val="100000"/>
              </a:lnSpc>
            </a:pPr>
            <a:r>
              <a:rPr lang="en-US" dirty="0"/>
              <a:t>Executes the main function and any other CPU related jobs</a:t>
            </a:r>
          </a:p>
          <a:p>
            <a:r>
              <a:rPr lang="en-US" dirty="0"/>
              <a:t>Device</a:t>
            </a:r>
          </a:p>
          <a:p>
            <a:pPr lvl="1">
              <a:lnSpc>
                <a:spcPct val="100000"/>
              </a:lnSpc>
            </a:pPr>
            <a:r>
              <a:rPr lang="en-US" dirty="0"/>
              <a:t>GPU</a:t>
            </a:r>
          </a:p>
          <a:p>
            <a:pPr lvl="1">
              <a:lnSpc>
                <a:spcPct val="100000"/>
              </a:lnSpc>
            </a:pPr>
            <a:r>
              <a:rPr lang="en-US" dirty="0"/>
              <a:t>Executes the kernel functions</a:t>
            </a:r>
          </a:p>
          <a:p>
            <a:pPr marL="127000" indent="0">
              <a:buNone/>
            </a:pPr>
            <a:endParaRPr lang="en-US" dirty="0"/>
          </a:p>
          <a:p>
            <a:endParaRPr lang="en-US" dirty="0"/>
          </a:p>
          <a:p>
            <a:endParaRPr lang="en-US" dirty="0"/>
          </a:p>
          <a:p>
            <a:endParaRPr lang="en-US" dirty="0"/>
          </a:p>
          <a:p>
            <a:r>
              <a:rPr lang="en-US" dirty="0"/>
              <a:t>CUDA Kernels: data-parallel function</a:t>
            </a:r>
          </a:p>
          <a:p>
            <a:pPr lvl="1">
              <a:lnSpc>
                <a:spcPct val="100000"/>
              </a:lnSpc>
            </a:pPr>
            <a:r>
              <a:rPr lang="en-US" dirty="0"/>
              <a:t>A kernel is a function callable from the host and executed on the CUDA device.</a:t>
            </a:r>
          </a:p>
          <a:p>
            <a:pPr lvl="1">
              <a:lnSpc>
                <a:spcPct val="100000"/>
              </a:lnSpc>
            </a:pPr>
            <a:r>
              <a:rPr lang="en-US" dirty="0"/>
              <a:t>The sequential code executed by each thread.</a:t>
            </a:r>
          </a:p>
          <a:p>
            <a:pPr lvl="1">
              <a:lnSpc>
                <a:spcPct val="100000"/>
              </a:lnSpc>
            </a:pPr>
            <a:r>
              <a:rPr lang="en-US" dirty="0"/>
              <a:t>It runs “simultaneously” by many threads in parallel. </a:t>
            </a:r>
          </a:p>
          <a:p>
            <a:r>
              <a:rPr lang="en-US" dirty="0"/>
              <a:t>CUDA compiler: </a:t>
            </a:r>
            <a:r>
              <a:rPr lang="en-US" dirty="0" err="1"/>
              <a:t>nvcc</a:t>
            </a:r>
            <a:endParaRPr lang="en-US" dirty="0"/>
          </a:p>
          <a:p>
            <a:pPr lvl="1">
              <a:lnSpc>
                <a:spcPct val="100000"/>
              </a:lnSpc>
            </a:pPr>
            <a:r>
              <a:rPr lang="en-US" dirty="0"/>
              <a:t>Separates the device code from the host code during compilation process.</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101135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fade">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5" end="15"/>
                                            </p:txEl>
                                          </p:spTgt>
                                        </p:tgtEl>
                                        <p:attrNameLst>
                                          <p:attrName>style.visibility</p:attrName>
                                        </p:attrNameLst>
                                      </p:cBhvr>
                                      <p:to>
                                        <p:strVal val="visible"/>
                                      </p:to>
                                    </p:set>
                                    <p:animEffect transition="in" filter="fade">
                                      <p:cBhvr>
                                        <p:cTn id="46"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3DBA-F901-4D20-9153-7E828A617F0A}"/>
              </a:ext>
            </a:extLst>
          </p:cNvPr>
          <p:cNvSpPr>
            <a:spLocks noGrp="1"/>
          </p:cNvSpPr>
          <p:nvPr>
            <p:ph type="title"/>
          </p:nvPr>
        </p:nvSpPr>
        <p:spPr/>
        <p:txBody>
          <a:bodyPr/>
          <a:lstStyle/>
          <a:p>
            <a:r>
              <a:rPr lang="en-US" dirty="0"/>
              <a:t>CUDA Basics</a:t>
            </a:r>
          </a:p>
        </p:txBody>
      </p:sp>
      <p:sp>
        <p:nvSpPr>
          <p:cNvPr id="3" name="Text Placeholder 2">
            <a:extLst>
              <a:ext uri="{FF2B5EF4-FFF2-40B4-BE49-F238E27FC236}">
                <a16:creationId xmlns:a16="http://schemas.microsoft.com/office/drawing/2014/main" id="{592BC27F-4939-447E-9318-DD47CCD539E6}"/>
              </a:ext>
            </a:extLst>
          </p:cNvPr>
          <p:cNvSpPr>
            <a:spLocks noGrp="1"/>
          </p:cNvSpPr>
          <p:nvPr>
            <p:ph type="body" idx="1"/>
          </p:nvPr>
        </p:nvSpPr>
        <p:spPr/>
        <p:txBody>
          <a:bodyPr numCol="2"/>
          <a:lstStyle/>
          <a:p>
            <a:r>
              <a:rPr lang="en-US" dirty="0"/>
              <a:t>Flow of a CUDA program</a:t>
            </a:r>
          </a:p>
          <a:p>
            <a:pPr marL="927100" lvl="1" indent="-342900">
              <a:lnSpc>
                <a:spcPct val="100000"/>
              </a:lnSpc>
              <a:buFont typeface="+mj-lt"/>
              <a:buAutoNum type="arabicPeriod"/>
            </a:pPr>
            <a:r>
              <a:rPr lang="en-US" dirty="0"/>
              <a:t>Copy data from CPU to GPU (</a:t>
            </a:r>
            <a:r>
              <a:rPr lang="en-US" dirty="0" err="1"/>
              <a:t>cudaMemcpyHostToDevice</a:t>
            </a:r>
            <a:r>
              <a:rPr lang="en-US" dirty="0"/>
              <a:t>)</a:t>
            </a:r>
          </a:p>
          <a:p>
            <a:pPr marL="927100" lvl="1" indent="-342900">
              <a:lnSpc>
                <a:spcPct val="100000"/>
              </a:lnSpc>
              <a:buFont typeface="+mj-lt"/>
              <a:buAutoNum type="arabicPeriod"/>
            </a:pPr>
            <a:r>
              <a:rPr lang="en-US" dirty="0"/>
              <a:t>Invoke Kernels to operate over the GPU data (asynchronous call)</a:t>
            </a:r>
          </a:p>
          <a:p>
            <a:pPr marL="927100" lvl="1" indent="-342900">
              <a:lnSpc>
                <a:spcPct val="100000"/>
              </a:lnSpc>
              <a:buFont typeface="+mj-lt"/>
              <a:buAutoNum type="arabicPeriod"/>
            </a:pPr>
            <a:r>
              <a:rPr lang="en-US" dirty="0"/>
              <a:t>Copy data back from GPU to CPU (</a:t>
            </a:r>
            <a:r>
              <a:rPr lang="en-US" dirty="0" err="1"/>
              <a:t>cudaMemcpyDeviceToHost</a:t>
            </a:r>
            <a:r>
              <a:rPr lang="en-US" dirty="0"/>
              <a:t>)</a:t>
            </a:r>
          </a:p>
        </p:txBody>
      </p:sp>
      <p:sp>
        <p:nvSpPr>
          <p:cNvPr id="4" name="Slide Number Placeholder 3">
            <a:extLst>
              <a:ext uri="{FF2B5EF4-FFF2-40B4-BE49-F238E27FC236}">
                <a16:creationId xmlns:a16="http://schemas.microsoft.com/office/drawing/2014/main" id="{AAF4FA2C-FAD1-458E-9295-DCE7B34CF1F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sp>
        <p:nvSpPr>
          <p:cNvPr id="5" name="Rectangle 4">
            <a:extLst>
              <a:ext uri="{FF2B5EF4-FFF2-40B4-BE49-F238E27FC236}">
                <a16:creationId xmlns:a16="http://schemas.microsoft.com/office/drawing/2014/main" id="{8DBF999F-05A7-4EA6-8B64-2DE01F591883}"/>
              </a:ext>
            </a:extLst>
          </p:cNvPr>
          <p:cNvSpPr/>
          <p:nvPr/>
        </p:nvSpPr>
        <p:spPr>
          <a:xfrm>
            <a:off x="0" y="814208"/>
            <a:ext cx="1305165" cy="400110"/>
          </a:xfrm>
          <a:prstGeom prst="rect">
            <a:avLst/>
          </a:prstGeom>
        </p:spPr>
        <p:txBody>
          <a:bodyPr wrap="none">
            <a:spAutoFit/>
          </a:bodyPr>
          <a:lstStyle/>
          <a:p>
            <a:r>
              <a:rPr lang="en-US" sz="2000" b="1" dirty="0">
                <a:solidFill>
                  <a:schemeClr val="bg1"/>
                </a:solidFill>
                <a:latin typeface="Raleway Light" panose="020B0604020202020204" charset="0"/>
              </a:rPr>
              <a:t>Concepts</a:t>
            </a:r>
            <a:endParaRPr lang="en-US" sz="1800" b="1" dirty="0">
              <a:solidFill>
                <a:schemeClr val="bg1"/>
              </a:solidFill>
              <a:latin typeface="Raleway Light" panose="020B0604020202020204" charset="0"/>
            </a:endParaRPr>
          </a:p>
        </p:txBody>
      </p:sp>
    </p:spTree>
    <p:extLst>
      <p:ext uri="{BB962C8B-B14F-4D97-AF65-F5344CB8AC3E}">
        <p14:creationId xmlns:p14="http://schemas.microsoft.com/office/powerpoint/2010/main" val="255832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Is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2416</Words>
  <Application>Microsoft Office PowerPoint</Application>
  <PresentationFormat>On-screen Show (16:9)</PresentationFormat>
  <Paragraphs>496</Paragraphs>
  <Slides>55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Courier New</vt:lpstr>
      <vt:lpstr>Wingdings</vt:lpstr>
      <vt:lpstr>Corbel</vt:lpstr>
      <vt:lpstr>Arial</vt:lpstr>
      <vt:lpstr>Consolas</vt:lpstr>
      <vt:lpstr>Wingdings 2</vt:lpstr>
      <vt:lpstr>Raleway Light</vt:lpstr>
      <vt:lpstr>Century Schoolbook</vt:lpstr>
      <vt:lpstr>Helvetica Light</vt:lpstr>
      <vt:lpstr>Playfair Display</vt:lpstr>
      <vt:lpstr>Calibri</vt:lpstr>
      <vt:lpstr>Isabella template</vt:lpstr>
      <vt:lpstr>GPU Programming (in CUDA)</vt:lpstr>
      <vt:lpstr>Outline</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Basics</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CUDA Execution Model</vt:lpstr>
      <vt:lpstr>Profiling Tools</vt:lpstr>
      <vt:lpstr>Profiling Tools</vt:lpstr>
      <vt:lpstr>Profiling Tools</vt:lpstr>
      <vt:lpstr>Profiling Tools</vt:lpstr>
      <vt:lpstr>Profiling Tools</vt:lpstr>
      <vt:lpstr>Profiling Tools</vt:lpstr>
      <vt:lpstr>Profiling Tools</vt:lpstr>
      <vt:lpstr>Profiling Tools</vt:lpstr>
      <vt:lpstr>Profiling Tools</vt:lpstr>
      <vt:lpstr>Profiling Tools</vt:lpstr>
      <vt:lpstr>Takeaways</vt:lpstr>
      <vt:lpstr>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Programming (in CUDA)</dc:title>
  <cp:lastModifiedBy>Julian Gutierrez</cp:lastModifiedBy>
  <cp:revision>26</cp:revision>
  <dcterms:modified xsi:type="dcterms:W3CDTF">2018-09-25T20:41:28Z</dcterms:modified>
</cp:coreProperties>
</file>